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4"/>
  </p:sldMasterIdLst>
  <p:notesMasterIdLst>
    <p:notesMasterId r:id="rId16"/>
  </p:notesMasterIdLst>
  <p:sldIdLst>
    <p:sldId id="256" r:id="rId5"/>
    <p:sldId id="258" r:id="rId6"/>
    <p:sldId id="259" r:id="rId7"/>
    <p:sldId id="297" r:id="rId8"/>
    <p:sldId id="261" r:id="rId9"/>
    <p:sldId id="260" r:id="rId10"/>
    <p:sldId id="270" r:id="rId11"/>
    <p:sldId id="277" r:id="rId12"/>
    <p:sldId id="273" r:id="rId13"/>
    <p:sldId id="276" r:id="rId14"/>
    <p:sldId id="266" r:id="rId15"/>
  </p:sldIdLst>
  <p:sldSz cx="9144000" cy="5143500" type="screen16x9"/>
  <p:notesSz cx="6858000" cy="9144000"/>
  <p:embeddedFontLst>
    <p:embeddedFont>
      <p:font typeface="Catamaran Light" panose="020B0604020202020204" charset="0"/>
      <p:regular r:id="rId17"/>
      <p:bold r:id="rId18"/>
    </p:embeddedFont>
    <p:embeddedFont>
      <p:font typeface="Fira Sans Extra Condensed Medium" panose="020B0604020202020204" charset="0"/>
      <p:regular r:id="rId19"/>
      <p:bold r:id="rId20"/>
      <p:italic r:id="rId21"/>
      <p:boldItalic r:id="rId22"/>
    </p:embeddedFont>
    <p:embeddedFont>
      <p:font typeface="Livvic" pitchFamily="2" charset="0"/>
      <p:regular r:id="rId23"/>
      <p:bold r:id="rId24"/>
      <p:italic r:id="rId25"/>
      <p:boldItalic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512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4A60F4-D39E-4312-BF8C-822DCA1C8645}" v="1" dt="2025-03-05T16:53:38.527"/>
  </p1510:revLst>
</p1510:revInfo>
</file>

<file path=ppt/tableStyles.xml><?xml version="1.0" encoding="utf-8"?>
<a:tblStyleLst xmlns:a="http://schemas.openxmlformats.org/drawingml/2006/main" def="{205B2B93-9989-4657-84AD-3A2BBD3C6DF9}">
  <a:tblStyle styleId="{205B2B93-9989-4657-84AD-3A2BBD3C6D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101" y="3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microsoft.com/office/2015/10/relationships/revisionInfo" Target="revisionInfo.xml"/><Relationship Id="rId8" Type="http://schemas.openxmlformats.org/officeDocument/2006/relationships/slide" Target="slides/slide4.xml"/></Relationships>
</file>

<file path=ppt/media/hdphoto1.wdp>
</file>

<file path=ppt/media/hdphoto2.wdp>
</file>

<file path=ppt/media/hdphoto3.wdp>
</file>

<file path=ppt/media/image1.png>
</file>

<file path=ppt/media/image10.jpe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33e13d9a7e_0_5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33e13d9a7e_0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3e13d9a7e_0_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3e13d9a7e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hackathon is a time-limited event where individuals or teams collaborate to develop innovative projects, typically related to software or technology. “Creative Marathon”</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a:extLst>
            <a:ext uri="{FF2B5EF4-FFF2-40B4-BE49-F238E27FC236}">
              <a16:creationId xmlns:a16="http://schemas.microsoft.com/office/drawing/2014/main" id="{10D09667-FA2A-C782-DDA8-16CD76A2A983}"/>
            </a:ext>
          </a:extLst>
        </p:cNvPr>
        <p:cNvGrpSpPr/>
        <p:nvPr/>
      </p:nvGrpSpPr>
      <p:grpSpPr>
        <a:xfrm>
          <a:off x="0" y="0"/>
          <a:ext cx="0" cy="0"/>
          <a:chOff x="0" y="0"/>
          <a:chExt cx="0" cy="0"/>
        </a:xfrm>
      </p:grpSpPr>
      <p:sp>
        <p:nvSpPr>
          <p:cNvPr id="254" name="Google Shape;254;g33e13d9a7e_0_105:notes">
            <a:extLst>
              <a:ext uri="{FF2B5EF4-FFF2-40B4-BE49-F238E27FC236}">
                <a16:creationId xmlns:a16="http://schemas.microsoft.com/office/drawing/2014/main" id="{7341C848-2024-1FC3-B22E-49E2324980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33e13d9a7e_0_105:notes">
            <a:extLst>
              <a:ext uri="{FF2B5EF4-FFF2-40B4-BE49-F238E27FC236}">
                <a16:creationId xmlns:a16="http://schemas.microsoft.com/office/drawing/2014/main" id="{3D9C75CF-5FBF-8018-1321-5584FCD8C0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2872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3e13d9a7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3e13d9a7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5158d5a3ec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5158d5a3ec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33e13d9a7e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33e13d9a7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33e13d9a7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5158d5a3e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5158d5a3e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3">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ur columns 1">
  <p:cSld name="CUSTOM_27_1_1">
    <p:spTree>
      <p:nvGrpSpPr>
        <p:cNvPr id="1" name="Shape 31"/>
        <p:cNvGrpSpPr/>
        <p:nvPr/>
      </p:nvGrpSpPr>
      <p:grpSpPr>
        <a:xfrm>
          <a:off x="0" y="0"/>
          <a:ext cx="0" cy="0"/>
          <a:chOff x="0" y="0"/>
          <a:chExt cx="0" cy="0"/>
        </a:xfrm>
      </p:grpSpPr>
      <p:sp>
        <p:nvSpPr>
          <p:cNvPr id="32" name="Google Shape;32;p5"/>
          <p:cNvSpPr txBox="1">
            <a:spLocks noGrp="1"/>
          </p:cNvSpPr>
          <p:nvPr>
            <p:ph type="ctrTitle"/>
          </p:nvPr>
        </p:nvSpPr>
        <p:spPr>
          <a:xfrm>
            <a:off x="631875" y="842025"/>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5"/>
          <p:cNvSpPr txBox="1">
            <a:spLocks noGrp="1"/>
          </p:cNvSpPr>
          <p:nvPr>
            <p:ph type="subTitle" idx="1"/>
          </p:nvPr>
        </p:nvSpPr>
        <p:spPr>
          <a:xfrm>
            <a:off x="631884" y="1410841"/>
            <a:ext cx="2480700" cy="5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4" name="Google Shape;34;p5"/>
          <p:cNvSpPr txBox="1">
            <a:spLocks noGrp="1"/>
          </p:cNvSpPr>
          <p:nvPr>
            <p:ph type="ctrTitle" idx="2"/>
          </p:nvPr>
        </p:nvSpPr>
        <p:spPr>
          <a:xfrm>
            <a:off x="4213664" y="842025"/>
            <a:ext cx="26979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5"/>
          <p:cNvSpPr txBox="1">
            <a:spLocks noGrp="1"/>
          </p:cNvSpPr>
          <p:nvPr>
            <p:ph type="subTitle" idx="3"/>
          </p:nvPr>
        </p:nvSpPr>
        <p:spPr>
          <a:xfrm>
            <a:off x="4213664" y="1410841"/>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6" name="Google Shape;36;p5"/>
          <p:cNvSpPr txBox="1">
            <a:spLocks noGrp="1"/>
          </p:cNvSpPr>
          <p:nvPr>
            <p:ph type="ctrTitle" idx="4"/>
          </p:nvPr>
        </p:nvSpPr>
        <p:spPr>
          <a:xfrm>
            <a:off x="631883" y="3331927"/>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 name="Google Shape;37;p5"/>
          <p:cNvSpPr txBox="1">
            <a:spLocks noGrp="1"/>
          </p:cNvSpPr>
          <p:nvPr>
            <p:ph type="subTitle" idx="5"/>
          </p:nvPr>
        </p:nvSpPr>
        <p:spPr>
          <a:xfrm>
            <a:off x="631884" y="3914208"/>
            <a:ext cx="24807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8" name="Google Shape;38;p5"/>
          <p:cNvSpPr txBox="1">
            <a:spLocks noGrp="1"/>
          </p:cNvSpPr>
          <p:nvPr>
            <p:ph type="ctrTitle" idx="6"/>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9" name="Google Shape;39;p5"/>
          <p:cNvSpPr txBox="1">
            <a:spLocks noGrp="1"/>
          </p:cNvSpPr>
          <p:nvPr>
            <p:ph type="ctrTitle" idx="7"/>
          </p:nvPr>
        </p:nvSpPr>
        <p:spPr>
          <a:xfrm>
            <a:off x="4213664" y="3331934"/>
            <a:ext cx="25860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 name="Google Shape;40;p5"/>
          <p:cNvSpPr txBox="1">
            <a:spLocks noGrp="1"/>
          </p:cNvSpPr>
          <p:nvPr>
            <p:ph type="subTitle" idx="8"/>
          </p:nvPr>
        </p:nvSpPr>
        <p:spPr>
          <a:xfrm>
            <a:off x="4213664" y="3914208"/>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1">
  <p:cSld name="CUSTOM_27">
    <p:spTree>
      <p:nvGrpSpPr>
        <p:cNvPr id="1" name="Shape 41"/>
        <p:cNvGrpSpPr/>
        <p:nvPr/>
      </p:nvGrpSpPr>
      <p:grpSpPr>
        <a:xfrm>
          <a:off x="0" y="0"/>
          <a:ext cx="0" cy="0"/>
          <a:chOff x="0" y="0"/>
          <a:chExt cx="0" cy="0"/>
        </a:xfrm>
      </p:grpSpPr>
      <p:sp>
        <p:nvSpPr>
          <p:cNvPr id="42" name="Google Shape;42;p6"/>
          <p:cNvSpPr txBox="1">
            <a:spLocks noGrp="1"/>
          </p:cNvSpPr>
          <p:nvPr>
            <p:ph type="ctrTitle"/>
          </p:nvPr>
        </p:nvSpPr>
        <p:spPr>
          <a:xfrm>
            <a:off x="4921575"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
        <p:nvSpPr>
          <p:cNvPr id="43" name="Google Shape;43;p6"/>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4" name="Google Shape;44;p6"/>
          <p:cNvSpPr txBox="1">
            <a:spLocks noGrp="1"/>
          </p:cNvSpPr>
          <p:nvPr>
            <p:ph type="ctrTitle" idx="2"/>
          </p:nvPr>
        </p:nvSpPr>
        <p:spPr>
          <a:xfrm>
            <a:off x="906139"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
        <p:nvSpPr>
          <p:cNvPr id="45" name="Google Shape;45;p6"/>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6" name="Google Shape;46;p6"/>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7" name="Google Shape;47;p6"/>
          <p:cNvSpPr txBox="1">
            <a:spLocks noGrp="1"/>
          </p:cNvSpPr>
          <p:nvPr>
            <p:ph type="ctrTitle" idx="5"/>
          </p:nvPr>
        </p:nvSpPr>
        <p:spPr>
          <a:xfrm>
            <a:off x="2928557" y="2993035"/>
            <a:ext cx="17988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
        <p:nvSpPr>
          <p:cNvPr id="48" name="Google Shape;48;p6"/>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title">
  <p:cSld name="CUSTOM_35">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ix columns">
  <p:cSld name="CUSTOM_30">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656422" y="13944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8" name="Google Shape;68;p13"/>
          <p:cNvSpPr txBox="1">
            <a:spLocks noGrp="1"/>
          </p:cNvSpPr>
          <p:nvPr>
            <p:ph type="subTitle" idx="1"/>
          </p:nvPr>
        </p:nvSpPr>
        <p:spPr>
          <a:xfrm>
            <a:off x="656425" y="18867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9" name="Google Shape;69;p13"/>
          <p:cNvSpPr txBox="1">
            <a:spLocks noGrp="1"/>
          </p:cNvSpPr>
          <p:nvPr>
            <p:ph type="ctrTitle" idx="2"/>
          </p:nvPr>
        </p:nvSpPr>
        <p:spPr>
          <a:xfrm>
            <a:off x="2650710" y="13944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0" name="Google Shape;70;p13"/>
          <p:cNvSpPr txBox="1">
            <a:spLocks noGrp="1"/>
          </p:cNvSpPr>
          <p:nvPr>
            <p:ph type="subTitle" idx="3"/>
          </p:nvPr>
        </p:nvSpPr>
        <p:spPr>
          <a:xfrm>
            <a:off x="2610700" y="18867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1" name="Google Shape;71;p13"/>
          <p:cNvSpPr txBox="1">
            <a:spLocks noGrp="1"/>
          </p:cNvSpPr>
          <p:nvPr>
            <p:ph type="ctrTitle" idx="4"/>
          </p:nvPr>
        </p:nvSpPr>
        <p:spPr>
          <a:xfrm>
            <a:off x="4638106" y="13944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2" name="Google Shape;72;p13"/>
          <p:cNvSpPr txBox="1">
            <a:spLocks noGrp="1"/>
          </p:cNvSpPr>
          <p:nvPr>
            <p:ph type="subTitle" idx="5"/>
          </p:nvPr>
        </p:nvSpPr>
        <p:spPr>
          <a:xfrm>
            <a:off x="4878076" y="18867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ctrTitle" idx="6"/>
          </p:nvPr>
        </p:nvSpPr>
        <p:spPr>
          <a:xfrm rot="5400000">
            <a:off x="6865575" y="1466125"/>
            <a:ext cx="25530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4" name="Google Shape;74;p13"/>
          <p:cNvSpPr txBox="1">
            <a:spLocks noGrp="1"/>
          </p:cNvSpPr>
          <p:nvPr>
            <p:ph type="ctrTitle" idx="7"/>
          </p:nvPr>
        </p:nvSpPr>
        <p:spPr>
          <a:xfrm>
            <a:off x="656422" y="33678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5" name="Google Shape;75;p13"/>
          <p:cNvSpPr txBox="1">
            <a:spLocks noGrp="1"/>
          </p:cNvSpPr>
          <p:nvPr>
            <p:ph type="subTitle" idx="8"/>
          </p:nvPr>
        </p:nvSpPr>
        <p:spPr>
          <a:xfrm>
            <a:off x="656425" y="38601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76" name="Google Shape;76;p13"/>
          <p:cNvSpPr txBox="1">
            <a:spLocks noGrp="1"/>
          </p:cNvSpPr>
          <p:nvPr>
            <p:ph type="ctrTitle" idx="9"/>
          </p:nvPr>
        </p:nvSpPr>
        <p:spPr>
          <a:xfrm>
            <a:off x="2650710" y="33678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7" name="Google Shape;77;p13"/>
          <p:cNvSpPr txBox="1">
            <a:spLocks noGrp="1"/>
          </p:cNvSpPr>
          <p:nvPr>
            <p:ph type="subTitle" idx="13"/>
          </p:nvPr>
        </p:nvSpPr>
        <p:spPr>
          <a:xfrm>
            <a:off x="2610700" y="38601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8" name="Google Shape;78;p13"/>
          <p:cNvSpPr txBox="1">
            <a:spLocks noGrp="1"/>
          </p:cNvSpPr>
          <p:nvPr>
            <p:ph type="ctrTitle" idx="14"/>
          </p:nvPr>
        </p:nvSpPr>
        <p:spPr>
          <a:xfrm>
            <a:off x="4638106" y="33678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9" name="Google Shape;79;p13"/>
          <p:cNvSpPr txBox="1">
            <a:spLocks noGrp="1"/>
          </p:cNvSpPr>
          <p:nvPr>
            <p:ph type="subTitle" idx="15"/>
          </p:nvPr>
        </p:nvSpPr>
        <p:spPr>
          <a:xfrm>
            <a:off x="4878076" y="38601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5">
  <p:cSld name="CUSTOM_32">
    <p:spTree>
      <p:nvGrpSpPr>
        <p:cNvPr id="1" name="Shape 88"/>
        <p:cNvGrpSpPr/>
        <p:nvPr/>
      </p:nvGrpSpPr>
      <p:grpSpPr>
        <a:xfrm>
          <a:off x="0" y="0"/>
          <a:ext cx="0" cy="0"/>
          <a:chOff x="0" y="0"/>
          <a:chExt cx="0" cy="0"/>
        </a:xfrm>
      </p:grpSpPr>
      <p:sp>
        <p:nvSpPr>
          <p:cNvPr id="89" name="Google Shape;89;p16"/>
          <p:cNvSpPr txBox="1">
            <a:spLocks noGrp="1"/>
          </p:cNvSpPr>
          <p:nvPr>
            <p:ph type="subTitle" idx="1"/>
          </p:nvPr>
        </p:nvSpPr>
        <p:spPr>
          <a:xfrm>
            <a:off x="2258125" y="3106325"/>
            <a:ext cx="3029100" cy="1009500"/>
          </a:xfrm>
          <a:prstGeom prst="rect">
            <a:avLst/>
          </a:prstGeom>
        </p:spPr>
        <p:txBody>
          <a:bodyPr spcFirstLastPara="1" wrap="square" lIns="91425" tIns="91425" rIns="91425" bIns="91425" anchor="t" anchorCtr="0">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90" name="Google Shape;90;p16"/>
          <p:cNvSpPr txBox="1">
            <a:spLocks noGrp="1"/>
          </p:cNvSpPr>
          <p:nvPr>
            <p:ph type="ctrTitle"/>
          </p:nvPr>
        </p:nvSpPr>
        <p:spPr>
          <a:xfrm rot="5400000">
            <a:off x="7241489" y="1041025"/>
            <a:ext cx="1702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7" r:id="rId6"/>
    <p:sldLayoutId id="2147483659" r:id="rId7"/>
    <p:sldLayoutId id="2147483660" r:id="rId8"/>
    <p:sldLayoutId id="2147483662"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3.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hyperlink" Target="https://hub.salisbury.edu/hackathon/" TargetMode="External"/><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6"/>
        <p:cNvGrpSpPr/>
        <p:nvPr/>
      </p:nvGrpSpPr>
      <p:grpSpPr>
        <a:xfrm>
          <a:off x="0" y="0"/>
          <a:ext cx="0" cy="0"/>
          <a:chOff x="0" y="0"/>
          <a:chExt cx="0" cy="0"/>
        </a:xfrm>
      </p:grpSpPr>
      <p:pic>
        <p:nvPicPr>
          <p:cNvPr id="2" name="Picture 1">
            <a:extLst>
              <a:ext uri="{FF2B5EF4-FFF2-40B4-BE49-F238E27FC236}">
                <a16:creationId xmlns:a16="http://schemas.microsoft.com/office/drawing/2014/main" id="{6C4C755D-5467-6F49-8DD9-0A676EF7C00A}"/>
              </a:ext>
            </a:extLst>
          </p:cNvPr>
          <p:cNvPicPr>
            <a:picLocks noChangeAspect="1"/>
          </p:cNvPicPr>
          <p:nvPr/>
        </p:nvPicPr>
        <p:blipFill>
          <a:blip r:embed="rId3">
            <a:duotone>
              <a:prstClr val="black"/>
              <a:schemeClr val="accent1">
                <a:tint val="45000"/>
                <a:satMod val="400000"/>
              </a:schemeClr>
            </a:duotone>
            <a:extLst>
              <a:ext uri="{BEBA8EAE-BF5A-486C-A8C5-ECC9F3942E4B}">
                <a14:imgProps xmlns:a14="http://schemas.microsoft.com/office/drawing/2010/main">
                  <a14:imgLayer r:embed="rId4">
                    <a14:imgEffect>
                      <a14:brightnessContrast bright="-20000" contrast="-20000"/>
                    </a14:imgEffect>
                  </a14:imgLayer>
                </a14:imgProps>
              </a:ext>
            </a:extLst>
          </a:blip>
          <a:stretch>
            <a:fillRect/>
          </a:stretch>
        </p:blipFill>
        <p:spPr>
          <a:xfrm>
            <a:off x="3196083" y="-21272"/>
            <a:ext cx="5947915" cy="5164772"/>
          </a:xfrm>
          <a:prstGeom prst="rect">
            <a:avLst/>
          </a:prstGeom>
        </p:spPr>
      </p:pic>
      <p:sp>
        <p:nvSpPr>
          <p:cNvPr id="128" name="Google Shape;128;p26"/>
          <p:cNvSpPr/>
          <p:nvPr/>
        </p:nvSpPr>
        <p:spPr>
          <a:xfrm rot="5400000">
            <a:off x="1428875" y="13850"/>
            <a:ext cx="3358800" cy="5026500"/>
          </a:xfrm>
          <a:prstGeom prst="rect">
            <a:avLst/>
          </a:prstGeom>
          <a:solidFill>
            <a:schemeClr val="accent1">
              <a:alpha val="861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6"/>
          <p:cNvSpPr txBox="1">
            <a:spLocks noGrp="1"/>
          </p:cNvSpPr>
          <p:nvPr>
            <p:ph type="subTitle" idx="1"/>
          </p:nvPr>
        </p:nvSpPr>
        <p:spPr>
          <a:xfrm>
            <a:off x="1039423" y="3239651"/>
            <a:ext cx="2402100" cy="71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1"/>
                </a:solidFill>
              </a:rPr>
              <a:t>Presented by JJ McCauley</a:t>
            </a:r>
          </a:p>
          <a:p>
            <a:pPr marL="0" lvl="0" indent="0" algn="l" rtl="0">
              <a:spcBef>
                <a:spcPts val="0"/>
              </a:spcBef>
              <a:spcAft>
                <a:spcPts val="0"/>
              </a:spcAft>
              <a:buNone/>
            </a:pPr>
            <a:r>
              <a:rPr lang="en-US" dirty="0">
                <a:solidFill>
                  <a:schemeClr val="lt1"/>
                </a:solidFill>
              </a:rPr>
              <a:t>Junior Computer Science Student</a:t>
            </a:r>
            <a:endParaRPr dirty="0">
              <a:solidFill>
                <a:schemeClr val="lt1"/>
              </a:solidFill>
            </a:endParaRPr>
          </a:p>
        </p:txBody>
      </p:sp>
      <p:sp>
        <p:nvSpPr>
          <p:cNvPr id="130" name="Google Shape;130;p26"/>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6000" dirty="0">
                <a:solidFill>
                  <a:schemeClr val="lt1"/>
                </a:solidFill>
              </a:rPr>
              <a:t>SU Hacks</a:t>
            </a:r>
            <a:br>
              <a:rPr lang="en-US" dirty="0">
                <a:solidFill>
                  <a:schemeClr val="lt1"/>
                </a:solidFill>
              </a:rPr>
            </a:br>
            <a:r>
              <a:rPr lang="en-US" sz="2400" dirty="0">
                <a:solidFill>
                  <a:schemeClr val="lt1"/>
                </a:solidFill>
              </a:rPr>
              <a:t>Salisbury’s First Ever Hackathon</a:t>
            </a:r>
            <a:endParaRPr dirty="0">
              <a:solidFill>
                <a:schemeClr val="lt1"/>
              </a:solidFill>
              <a:latin typeface="Livvic"/>
              <a:ea typeface="Livvic"/>
              <a:cs typeface="Livvic"/>
              <a:sym typeface="Livvic"/>
            </a:endParaRPr>
          </a:p>
        </p:txBody>
      </p:sp>
      <p:sp>
        <p:nvSpPr>
          <p:cNvPr id="131" name="Google Shape;131;p26"/>
          <p:cNvSpPr/>
          <p:nvPr/>
        </p:nvSpPr>
        <p:spPr>
          <a:xfrm rot="-5400000" flipH="1">
            <a:off x="7354200" y="2416550"/>
            <a:ext cx="3358800" cy="22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91E5F1B4-B0FE-3BD4-B54F-52D6C7480A2A}"/>
              </a:ext>
            </a:extLst>
          </p:cNvPr>
          <p:cNvSpPr txBox="1"/>
          <p:nvPr/>
        </p:nvSpPr>
        <p:spPr>
          <a:xfrm>
            <a:off x="1060051" y="1470392"/>
            <a:ext cx="4572000" cy="461665"/>
          </a:xfrm>
          <a:prstGeom prst="rect">
            <a:avLst/>
          </a:prstGeom>
          <a:noFill/>
        </p:spPr>
        <p:txBody>
          <a:bodyPr wrap="square">
            <a:spAutoFit/>
          </a:bodyPr>
          <a:lstStyle/>
          <a:p>
            <a:r>
              <a:rPr lang="en-US" sz="2400" b="1" dirty="0">
                <a:solidFill>
                  <a:schemeClr val="lt1"/>
                </a:solidFill>
                <a:latin typeface="Livvic"/>
                <a:sym typeface="Livvic"/>
              </a:rPr>
              <a:t>Introducing</a:t>
            </a:r>
            <a:r>
              <a:rPr lang="en-US" sz="1400" dirty="0">
                <a:solidFill>
                  <a:schemeClr val="lt1"/>
                </a:solidFill>
              </a:rPr>
              <a:t> </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6"/>
          <p:cNvSpPr/>
          <p:nvPr/>
        </p:nvSpPr>
        <p:spPr>
          <a:xfrm rot="5400000">
            <a:off x="2244038" y="2393338"/>
            <a:ext cx="1574400" cy="205857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6"/>
          <p:cNvSpPr/>
          <p:nvPr/>
        </p:nvSpPr>
        <p:spPr>
          <a:xfrm rot="-5400000" flipH="1">
            <a:off x="4398349" y="733025"/>
            <a:ext cx="1574400" cy="2084200"/>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6"/>
          <p:cNvSpPr/>
          <p:nvPr/>
        </p:nvSpPr>
        <p:spPr>
          <a:xfrm rot="-5400000" flipH="1">
            <a:off x="4398349" y="2380525"/>
            <a:ext cx="1574400" cy="2084200"/>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6"/>
          <p:cNvSpPr txBox="1">
            <a:spLocks noGrp="1"/>
          </p:cNvSpPr>
          <p:nvPr>
            <p:ph type="ctrTitle"/>
          </p:nvPr>
        </p:nvSpPr>
        <p:spPr>
          <a:xfrm rot="5400000">
            <a:off x="6061527" y="2367006"/>
            <a:ext cx="4543178"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DEPARTMENT INVOLVEMENT</a:t>
            </a:r>
            <a:endParaRPr dirty="0"/>
          </a:p>
        </p:txBody>
      </p:sp>
      <p:sp>
        <p:nvSpPr>
          <p:cNvPr id="441" name="Google Shape;441;p46"/>
          <p:cNvSpPr/>
          <p:nvPr/>
        </p:nvSpPr>
        <p:spPr>
          <a:xfrm rot="5400000">
            <a:off x="2244038" y="745838"/>
            <a:ext cx="1574400" cy="205857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6"/>
          <p:cNvSpPr txBox="1">
            <a:spLocks noGrp="1"/>
          </p:cNvSpPr>
          <p:nvPr>
            <p:ph type="ctrTitle" idx="4294967295"/>
          </p:nvPr>
        </p:nvSpPr>
        <p:spPr>
          <a:xfrm>
            <a:off x="2601551" y="1072400"/>
            <a:ext cx="13233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dirty="0">
                <a:solidFill>
                  <a:schemeClr val="lt1"/>
                </a:solidFill>
              </a:rPr>
              <a:t>Judging</a:t>
            </a:r>
            <a:endParaRPr sz="1800" dirty="0">
              <a:solidFill>
                <a:schemeClr val="lt1"/>
              </a:solidFill>
            </a:endParaRPr>
          </a:p>
        </p:txBody>
      </p:sp>
      <p:sp>
        <p:nvSpPr>
          <p:cNvPr id="443" name="Google Shape;443;p46"/>
          <p:cNvSpPr txBox="1">
            <a:spLocks noGrp="1"/>
          </p:cNvSpPr>
          <p:nvPr>
            <p:ph type="ctrTitle" idx="4294967295"/>
          </p:nvPr>
        </p:nvSpPr>
        <p:spPr>
          <a:xfrm>
            <a:off x="2477193" y="3769654"/>
            <a:ext cx="1447647"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dirty="0">
                <a:solidFill>
                  <a:schemeClr val="lt1"/>
                </a:solidFill>
              </a:rPr>
              <a:t>Workshops</a:t>
            </a:r>
            <a:endParaRPr sz="1800" dirty="0">
              <a:solidFill>
                <a:schemeClr val="lt1"/>
              </a:solidFill>
            </a:endParaRPr>
          </a:p>
        </p:txBody>
      </p:sp>
      <p:sp>
        <p:nvSpPr>
          <p:cNvPr id="444" name="Google Shape;444;p46"/>
          <p:cNvSpPr txBox="1">
            <a:spLocks noGrp="1"/>
          </p:cNvSpPr>
          <p:nvPr>
            <p:ph type="ctrTitle" idx="4294967295"/>
          </p:nvPr>
        </p:nvSpPr>
        <p:spPr>
          <a:xfrm>
            <a:off x="4323056" y="1072400"/>
            <a:ext cx="1463511"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dirty="0">
                <a:solidFill>
                  <a:schemeClr val="lt1"/>
                </a:solidFill>
              </a:rPr>
              <a:t>Mentorship</a:t>
            </a:r>
            <a:endParaRPr sz="1800" dirty="0">
              <a:solidFill>
                <a:schemeClr val="lt1"/>
              </a:solidFill>
            </a:endParaRPr>
          </a:p>
        </p:txBody>
      </p:sp>
      <p:sp>
        <p:nvSpPr>
          <p:cNvPr id="445" name="Google Shape;445;p46"/>
          <p:cNvSpPr txBox="1">
            <a:spLocks noGrp="1"/>
          </p:cNvSpPr>
          <p:nvPr>
            <p:ph type="ctrTitle" idx="4294967295"/>
          </p:nvPr>
        </p:nvSpPr>
        <p:spPr>
          <a:xfrm>
            <a:off x="4310309" y="3769654"/>
            <a:ext cx="1476247"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dirty="0">
                <a:solidFill>
                  <a:schemeClr val="lt1"/>
                </a:solidFill>
              </a:rPr>
              <a:t>Promotion</a:t>
            </a:r>
            <a:endParaRPr sz="1800" dirty="0">
              <a:solidFill>
                <a:schemeClr val="lt1"/>
              </a:solidFill>
            </a:endParaRPr>
          </a:p>
        </p:txBody>
      </p:sp>
      <p:sp>
        <p:nvSpPr>
          <p:cNvPr id="446" name="Google Shape;446;p46"/>
          <p:cNvSpPr txBox="1">
            <a:spLocks noGrp="1"/>
          </p:cNvSpPr>
          <p:nvPr>
            <p:ph type="subTitle" idx="4294967295"/>
          </p:nvPr>
        </p:nvSpPr>
        <p:spPr>
          <a:xfrm flipH="1">
            <a:off x="4288100" y="1457300"/>
            <a:ext cx="1323300" cy="75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dirty="0">
                <a:solidFill>
                  <a:schemeClr val="lt1"/>
                </a:solidFill>
              </a:rPr>
              <a:t>Guide students with technical and project advice</a:t>
            </a:r>
            <a:endParaRPr sz="1000" dirty="0">
              <a:solidFill>
                <a:schemeClr val="lt1"/>
              </a:solidFill>
            </a:endParaRPr>
          </a:p>
        </p:txBody>
      </p:sp>
      <p:sp>
        <p:nvSpPr>
          <p:cNvPr id="447" name="Google Shape;447;p46"/>
          <p:cNvSpPr txBox="1">
            <a:spLocks noGrp="1"/>
          </p:cNvSpPr>
          <p:nvPr>
            <p:ph type="subTitle" idx="4294967295"/>
          </p:nvPr>
        </p:nvSpPr>
        <p:spPr>
          <a:xfrm flipH="1">
            <a:off x="4288100" y="2928204"/>
            <a:ext cx="1323300" cy="75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dirty="0">
                <a:solidFill>
                  <a:schemeClr val="lt1"/>
                </a:solidFill>
              </a:rPr>
              <a:t>Encourage students to attend, promoting the event in class</a:t>
            </a:r>
            <a:endParaRPr sz="1000" dirty="0">
              <a:solidFill>
                <a:schemeClr val="lt1"/>
              </a:solidFill>
            </a:endParaRPr>
          </a:p>
        </p:txBody>
      </p:sp>
      <p:sp>
        <p:nvSpPr>
          <p:cNvPr id="448" name="Google Shape;448;p46"/>
          <p:cNvSpPr/>
          <p:nvPr/>
        </p:nvSpPr>
        <p:spPr>
          <a:xfrm>
            <a:off x="3652825" y="2342925"/>
            <a:ext cx="885900" cy="520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6"/>
          <p:cNvSpPr txBox="1">
            <a:spLocks noGrp="1"/>
          </p:cNvSpPr>
          <p:nvPr>
            <p:ph type="subTitle" idx="4294967295"/>
          </p:nvPr>
        </p:nvSpPr>
        <p:spPr>
          <a:xfrm flipH="1">
            <a:off x="2594200" y="1457300"/>
            <a:ext cx="1323300" cy="753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dirty="0">
                <a:solidFill>
                  <a:schemeClr val="lt1"/>
                </a:solidFill>
              </a:rPr>
              <a:t>Evaluate projects based on innovation and execution</a:t>
            </a:r>
            <a:endParaRPr sz="1000" dirty="0">
              <a:solidFill>
                <a:schemeClr val="lt1"/>
              </a:solidFill>
            </a:endParaRPr>
          </a:p>
        </p:txBody>
      </p:sp>
      <p:sp>
        <p:nvSpPr>
          <p:cNvPr id="450" name="Google Shape;450;p46"/>
          <p:cNvSpPr txBox="1">
            <a:spLocks noGrp="1"/>
          </p:cNvSpPr>
          <p:nvPr>
            <p:ph type="subTitle" idx="4294967295"/>
          </p:nvPr>
        </p:nvSpPr>
        <p:spPr>
          <a:xfrm flipH="1">
            <a:off x="2601544" y="2928204"/>
            <a:ext cx="1323300" cy="753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dirty="0">
                <a:solidFill>
                  <a:schemeClr val="lt1"/>
                </a:solidFill>
              </a:rPr>
              <a:t>Give specialized talks in areas such as AI, web dev, or cybersecurity</a:t>
            </a:r>
            <a:endParaRPr sz="1000" dirty="0">
              <a:solidFill>
                <a:schemeClr val="lt1"/>
              </a:solidFill>
            </a:endParaRPr>
          </a:p>
        </p:txBody>
      </p:sp>
      <p:pic>
        <p:nvPicPr>
          <p:cNvPr id="2" name="Picture 1" descr="A logo on a black background&#10;&#10;AI-generated content may be incorrect.">
            <a:extLst>
              <a:ext uri="{FF2B5EF4-FFF2-40B4-BE49-F238E27FC236}">
                <a16:creationId xmlns:a16="http://schemas.microsoft.com/office/drawing/2014/main" id="{FC3634E9-5329-BE97-5E1A-710A3D405371}"/>
              </a:ext>
            </a:extLst>
          </p:cNvPr>
          <p:cNvPicPr>
            <a:picLocks noChangeAspect="1"/>
          </p:cNvPicPr>
          <p:nvPr/>
        </p:nvPicPr>
        <p:blipFill>
          <a:blip r:embed="rId3">
            <a:grayscl/>
            <a:extLst>
              <a:ext uri="{BEBA8EAE-BF5A-486C-A8C5-ECC9F3942E4B}">
                <a14:imgProps xmlns:a14="http://schemas.microsoft.com/office/drawing/2010/main">
                  <a14:imgLayer r:embed="rId4">
                    <a14:imgEffect>
                      <a14:saturation sat="0"/>
                    </a14:imgEffect>
                    <a14:imgEffect>
                      <a14:brightnessContrast bright="40000" contrast="-40000"/>
                    </a14:imgEffect>
                  </a14:imgLayer>
                </a14:imgProps>
              </a:ext>
            </a:extLst>
          </a:blip>
          <a:stretch>
            <a:fillRect/>
          </a:stretch>
        </p:blipFill>
        <p:spPr>
          <a:xfrm>
            <a:off x="3565905" y="2043732"/>
            <a:ext cx="1037185" cy="103718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3000" r="-3000"/>
          </a:stretch>
        </a:blipFill>
        <a:effectLst/>
      </p:bgPr>
    </p:bg>
    <p:spTree>
      <p:nvGrpSpPr>
        <p:cNvPr id="1" name="Shape 240"/>
        <p:cNvGrpSpPr/>
        <p:nvPr/>
      </p:nvGrpSpPr>
      <p:grpSpPr>
        <a:xfrm>
          <a:off x="0" y="0"/>
          <a:ext cx="0" cy="0"/>
          <a:chOff x="0" y="0"/>
          <a:chExt cx="0" cy="0"/>
        </a:xfrm>
      </p:grpSpPr>
      <p:sp>
        <p:nvSpPr>
          <p:cNvPr id="3" name="Rectangle 2">
            <a:extLst>
              <a:ext uri="{FF2B5EF4-FFF2-40B4-BE49-F238E27FC236}">
                <a16:creationId xmlns:a16="http://schemas.microsoft.com/office/drawing/2014/main" id="{1E1D43D6-1199-1BF0-2FEA-5EF0C983A45C}"/>
              </a:ext>
            </a:extLst>
          </p:cNvPr>
          <p:cNvSpPr/>
          <p:nvPr/>
        </p:nvSpPr>
        <p:spPr>
          <a:xfrm>
            <a:off x="-38793" y="-55418"/>
            <a:ext cx="9260378" cy="5264727"/>
          </a:xfrm>
          <a:prstGeom prst="rect">
            <a:avLst/>
          </a:prstGeom>
          <a:solidFill>
            <a:srgbClr val="000000">
              <a:alpha val="1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Google Shape;241;p36"/>
          <p:cNvSpPr/>
          <p:nvPr/>
        </p:nvSpPr>
        <p:spPr>
          <a:xfrm rot="-5400000" flipH="1">
            <a:off x="3281200" y="-725975"/>
            <a:ext cx="2581500" cy="6159000"/>
          </a:xfrm>
          <a:prstGeom prst="rect">
            <a:avLst/>
          </a:prstGeom>
          <a:solidFill>
            <a:srgbClr val="CE5123">
              <a:alpha val="69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6"/>
          <p:cNvSpPr txBox="1">
            <a:spLocks noGrp="1"/>
          </p:cNvSpPr>
          <p:nvPr>
            <p:ph type="title"/>
          </p:nvPr>
        </p:nvSpPr>
        <p:spPr>
          <a:xfrm>
            <a:off x="1492449" y="1183025"/>
            <a:ext cx="6159001" cy="13662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7200" dirty="0">
                <a:solidFill>
                  <a:schemeClr val="lt1"/>
                </a:solidFill>
              </a:rPr>
              <a:t>Thank you!</a:t>
            </a:r>
            <a:endParaRPr sz="7200" dirty="0">
              <a:solidFill>
                <a:schemeClr val="lt1"/>
              </a:solidFill>
            </a:endParaRPr>
          </a:p>
        </p:txBody>
      </p:sp>
      <p:sp>
        <p:nvSpPr>
          <p:cNvPr id="243" name="Google Shape;243;p36"/>
          <p:cNvSpPr/>
          <p:nvPr/>
        </p:nvSpPr>
        <p:spPr>
          <a:xfrm rot="-5400000" flipH="1">
            <a:off x="593250" y="3993775"/>
            <a:ext cx="556500" cy="1743000"/>
          </a:xfrm>
          <a:prstGeom prst="rect">
            <a:avLst/>
          </a:prstGeom>
          <a:gradFill>
            <a:gsLst>
              <a:gs pos="0">
                <a:srgbClr val="DF957A">
                  <a:alpha val="29803"/>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6"/>
          <p:cNvSpPr/>
          <p:nvPr/>
        </p:nvSpPr>
        <p:spPr>
          <a:xfrm rot="-5400000" flipH="1">
            <a:off x="8279175" y="74250"/>
            <a:ext cx="939000" cy="790500"/>
          </a:xfrm>
          <a:prstGeom prst="rect">
            <a:avLst/>
          </a:prstGeom>
          <a:gradFill>
            <a:gsLst>
              <a:gs pos="0">
                <a:srgbClr val="DF957A">
                  <a:alpha val="29803"/>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242;p36">
            <a:extLst>
              <a:ext uri="{FF2B5EF4-FFF2-40B4-BE49-F238E27FC236}">
                <a16:creationId xmlns:a16="http://schemas.microsoft.com/office/drawing/2014/main" id="{419973DD-2793-CA67-30B1-4BA435D2135E}"/>
              </a:ext>
            </a:extLst>
          </p:cNvPr>
          <p:cNvSpPr txBox="1">
            <a:spLocks/>
          </p:cNvSpPr>
          <p:nvPr/>
        </p:nvSpPr>
        <p:spPr>
          <a:xfrm>
            <a:off x="1492448" y="2278066"/>
            <a:ext cx="6159001" cy="13662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Livvic"/>
              <a:buNone/>
              <a:defRPr sz="3600" b="1" i="0" u="none" strike="noStrike" cap="none">
                <a:solidFill>
                  <a:schemeClr val="dk1"/>
                </a:solidFill>
                <a:latin typeface="Livvic"/>
                <a:ea typeface="Livvic"/>
                <a:cs typeface="Livvic"/>
                <a:sym typeface="Livvic"/>
              </a:defRPr>
            </a:lvl1pPr>
            <a:lvl2pPr marR="0" lvl="1" algn="ctr" rtl="0">
              <a:lnSpc>
                <a:spcPct val="100000"/>
              </a:lnSpc>
              <a:spcBef>
                <a:spcPts val="0"/>
              </a:spcBef>
              <a:spcAft>
                <a:spcPts val="0"/>
              </a:spcAft>
              <a:buClr>
                <a:schemeClr val="dk1"/>
              </a:buClr>
              <a:buSzPts val="2800"/>
              <a:buFont typeface="Livvic"/>
              <a:buNone/>
              <a:defRPr sz="3600" b="1" i="0" u="none" strike="noStrike" cap="none">
                <a:solidFill>
                  <a:schemeClr val="dk1"/>
                </a:solidFill>
                <a:latin typeface="Catamaran Light"/>
                <a:ea typeface="Catamaran Light"/>
                <a:cs typeface="Catamaran Light"/>
                <a:sym typeface="Catamaran Light"/>
              </a:defRPr>
            </a:lvl2pPr>
            <a:lvl3pPr marR="0" lvl="2" algn="ctr" rtl="0">
              <a:lnSpc>
                <a:spcPct val="100000"/>
              </a:lnSpc>
              <a:spcBef>
                <a:spcPts val="0"/>
              </a:spcBef>
              <a:spcAft>
                <a:spcPts val="0"/>
              </a:spcAft>
              <a:buClr>
                <a:schemeClr val="dk1"/>
              </a:buClr>
              <a:buSzPts val="2800"/>
              <a:buFont typeface="Livvic"/>
              <a:buNone/>
              <a:defRPr sz="3600" b="1" i="0" u="none" strike="noStrike" cap="none">
                <a:solidFill>
                  <a:schemeClr val="dk1"/>
                </a:solidFill>
                <a:latin typeface="Catamaran Light"/>
                <a:ea typeface="Catamaran Light"/>
                <a:cs typeface="Catamaran Light"/>
                <a:sym typeface="Catamaran Light"/>
              </a:defRPr>
            </a:lvl3pPr>
            <a:lvl4pPr marR="0" lvl="3" algn="ctr" rtl="0">
              <a:lnSpc>
                <a:spcPct val="100000"/>
              </a:lnSpc>
              <a:spcBef>
                <a:spcPts val="0"/>
              </a:spcBef>
              <a:spcAft>
                <a:spcPts val="0"/>
              </a:spcAft>
              <a:buClr>
                <a:schemeClr val="dk1"/>
              </a:buClr>
              <a:buSzPts val="2800"/>
              <a:buFont typeface="Livvic"/>
              <a:buNone/>
              <a:defRPr sz="3600" b="1" i="0" u="none" strike="noStrike" cap="none">
                <a:solidFill>
                  <a:schemeClr val="dk1"/>
                </a:solidFill>
                <a:latin typeface="Catamaran Light"/>
                <a:ea typeface="Catamaran Light"/>
                <a:cs typeface="Catamaran Light"/>
                <a:sym typeface="Catamaran Light"/>
              </a:defRPr>
            </a:lvl4pPr>
            <a:lvl5pPr marR="0" lvl="4" algn="ctr" rtl="0">
              <a:lnSpc>
                <a:spcPct val="100000"/>
              </a:lnSpc>
              <a:spcBef>
                <a:spcPts val="0"/>
              </a:spcBef>
              <a:spcAft>
                <a:spcPts val="0"/>
              </a:spcAft>
              <a:buClr>
                <a:schemeClr val="dk1"/>
              </a:buClr>
              <a:buSzPts val="2800"/>
              <a:buFont typeface="Livvic"/>
              <a:buNone/>
              <a:defRPr sz="3600" b="1" i="0" u="none" strike="noStrike" cap="none">
                <a:solidFill>
                  <a:schemeClr val="dk1"/>
                </a:solidFill>
                <a:latin typeface="Catamaran Light"/>
                <a:ea typeface="Catamaran Light"/>
                <a:cs typeface="Catamaran Light"/>
                <a:sym typeface="Catamaran Light"/>
              </a:defRPr>
            </a:lvl5pPr>
            <a:lvl6pPr marR="0" lvl="5" algn="ctr" rtl="0">
              <a:lnSpc>
                <a:spcPct val="100000"/>
              </a:lnSpc>
              <a:spcBef>
                <a:spcPts val="0"/>
              </a:spcBef>
              <a:spcAft>
                <a:spcPts val="0"/>
              </a:spcAft>
              <a:buClr>
                <a:schemeClr val="dk1"/>
              </a:buClr>
              <a:buSzPts val="2800"/>
              <a:buFont typeface="Livvic"/>
              <a:buNone/>
              <a:defRPr sz="3600" b="1" i="0" u="none" strike="noStrike" cap="none">
                <a:solidFill>
                  <a:schemeClr val="dk1"/>
                </a:solidFill>
                <a:latin typeface="Catamaran Light"/>
                <a:ea typeface="Catamaran Light"/>
                <a:cs typeface="Catamaran Light"/>
                <a:sym typeface="Catamaran Light"/>
              </a:defRPr>
            </a:lvl6pPr>
            <a:lvl7pPr marR="0" lvl="6" algn="ctr" rtl="0">
              <a:lnSpc>
                <a:spcPct val="100000"/>
              </a:lnSpc>
              <a:spcBef>
                <a:spcPts val="0"/>
              </a:spcBef>
              <a:spcAft>
                <a:spcPts val="0"/>
              </a:spcAft>
              <a:buClr>
                <a:schemeClr val="dk1"/>
              </a:buClr>
              <a:buSzPts val="2800"/>
              <a:buFont typeface="Livvic"/>
              <a:buNone/>
              <a:defRPr sz="3600" b="1" i="0" u="none" strike="noStrike" cap="none">
                <a:solidFill>
                  <a:schemeClr val="dk1"/>
                </a:solidFill>
                <a:latin typeface="Catamaran Light"/>
                <a:ea typeface="Catamaran Light"/>
                <a:cs typeface="Catamaran Light"/>
                <a:sym typeface="Catamaran Light"/>
              </a:defRPr>
            </a:lvl7pPr>
            <a:lvl8pPr marR="0" lvl="7" algn="ctr" rtl="0">
              <a:lnSpc>
                <a:spcPct val="100000"/>
              </a:lnSpc>
              <a:spcBef>
                <a:spcPts val="0"/>
              </a:spcBef>
              <a:spcAft>
                <a:spcPts val="0"/>
              </a:spcAft>
              <a:buClr>
                <a:schemeClr val="dk1"/>
              </a:buClr>
              <a:buSzPts val="2800"/>
              <a:buFont typeface="Livvic"/>
              <a:buNone/>
              <a:defRPr sz="3600" b="1" i="0" u="none" strike="noStrike" cap="none">
                <a:solidFill>
                  <a:schemeClr val="dk1"/>
                </a:solidFill>
                <a:latin typeface="Catamaran Light"/>
                <a:ea typeface="Catamaran Light"/>
                <a:cs typeface="Catamaran Light"/>
                <a:sym typeface="Catamaran Light"/>
              </a:defRPr>
            </a:lvl8pPr>
            <a:lvl9pPr marR="0" lvl="8" algn="ctr" rtl="0">
              <a:lnSpc>
                <a:spcPct val="100000"/>
              </a:lnSpc>
              <a:spcBef>
                <a:spcPts val="0"/>
              </a:spcBef>
              <a:spcAft>
                <a:spcPts val="0"/>
              </a:spcAft>
              <a:buClr>
                <a:schemeClr val="dk1"/>
              </a:buClr>
              <a:buSzPts val="2800"/>
              <a:buFont typeface="Livvic"/>
              <a:buNone/>
              <a:defRPr sz="3600" b="1" i="0" u="none" strike="noStrike" cap="none">
                <a:solidFill>
                  <a:schemeClr val="dk1"/>
                </a:solidFill>
                <a:latin typeface="Catamaran Light"/>
                <a:ea typeface="Catamaran Light"/>
                <a:cs typeface="Catamaran Light"/>
                <a:sym typeface="Catamaran Light"/>
              </a:defRPr>
            </a:lvl9pPr>
          </a:lstStyle>
          <a:p>
            <a:r>
              <a:rPr lang="en-US" sz="1800" dirty="0">
                <a:solidFill>
                  <a:schemeClr val="lt1"/>
                </a:solidFill>
              </a:rPr>
              <a:t>For questions, suggestions, or volunteer inquiries, feel free to contact me at:</a:t>
            </a:r>
          </a:p>
          <a:p>
            <a:r>
              <a:rPr lang="en-US" sz="1800" dirty="0">
                <a:solidFill>
                  <a:schemeClr val="lt1"/>
                </a:solidFill>
              </a:rPr>
              <a:t>jmccauley4@gulls.Salisbury.edu Hackathon@salisbury.edu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4"/>
        <p:cNvGrpSpPr/>
        <p:nvPr/>
      </p:nvGrpSpPr>
      <p:grpSpPr>
        <a:xfrm>
          <a:off x="0" y="0"/>
          <a:ext cx="0" cy="0"/>
          <a:chOff x="0" y="0"/>
          <a:chExt cx="0" cy="0"/>
        </a:xfrm>
      </p:grpSpPr>
      <p:sp>
        <p:nvSpPr>
          <p:cNvPr id="145" name="Google Shape;145;p28"/>
          <p:cNvSpPr txBox="1">
            <a:spLocks noGrp="1"/>
          </p:cNvSpPr>
          <p:nvPr>
            <p:ph type="ctrTitle" idx="9"/>
          </p:nvPr>
        </p:nvSpPr>
        <p:spPr>
          <a:xfrm rot="5400000">
            <a:off x="6672869"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3200" dirty="0"/>
              <a:t>TABLE OF CONTENTS</a:t>
            </a:r>
            <a:endParaRPr sz="3200" dirty="0"/>
          </a:p>
        </p:txBody>
      </p:sp>
      <p:sp>
        <p:nvSpPr>
          <p:cNvPr id="146" name="Google Shape;146;p28"/>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8"/>
          <p:cNvSpPr txBox="1">
            <a:spLocks noGrp="1"/>
          </p:cNvSpPr>
          <p:nvPr>
            <p:ph type="ctrTitle" idx="6"/>
          </p:nvPr>
        </p:nvSpPr>
        <p:spPr>
          <a:xfrm>
            <a:off x="3427998" y="2304941"/>
            <a:ext cx="2594513"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600" dirty="0"/>
              <a:t>Preliminary Logistics</a:t>
            </a:r>
            <a:endParaRPr sz="1600" dirty="0"/>
          </a:p>
        </p:txBody>
      </p:sp>
      <p:sp>
        <p:nvSpPr>
          <p:cNvPr id="149" name="Google Shape;149;p28"/>
          <p:cNvSpPr txBox="1">
            <a:spLocks noGrp="1"/>
          </p:cNvSpPr>
          <p:nvPr>
            <p:ph type="title" idx="8"/>
          </p:nvPr>
        </p:nvSpPr>
        <p:spPr>
          <a:xfrm>
            <a:off x="2023007" y="232346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03</a:t>
            </a:r>
            <a:endParaRPr>
              <a:solidFill>
                <a:schemeClr val="lt1"/>
              </a:solidFill>
            </a:endParaRPr>
          </a:p>
        </p:txBody>
      </p:sp>
      <p:sp>
        <p:nvSpPr>
          <p:cNvPr id="150" name="Google Shape;150;p28"/>
          <p:cNvSpPr txBox="1">
            <a:spLocks noGrp="1"/>
          </p:cNvSpPr>
          <p:nvPr>
            <p:ph type="ctrTitle"/>
          </p:nvPr>
        </p:nvSpPr>
        <p:spPr>
          <a:xfrm>
            <a:off x="3423901" y="631316"/>
            <a:ext cx="2594513"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sz="1600" dirty="0"/>
          </a:p>
          <a:p>
            <a:pPr marL="0" lvl="0" indent="0" algn="l" rtl="0">
              <a:spcBef>
                <a:spcPts val="0"/>
              </a:spcBef>
              <a:spcAft>
                <a:spcPts val="0"/>
              </a:spcAft>
              <a:buNone/>
            </a:pPr>
            <a:r>
              <a:rPr lang="es" sz="1600" dirty="0"/>
              <a:t>What is a Hackathon?</a:t>
            </a:r>
            <a:endParaRPr sz="1600" dirty="0"/>
          </a:p>
        </p:txBody>
      </p:sp>
      <p:sp>
        <p:nvSpPr>
          <p:cNvPr id="152" name="Google Shape;152;p28"/>
          <p:cNvSpPr txBox="1">
            <a:spLocks noGrp="1"/>
          </p:cNvSpPr>
          <p:nvPr>
            <p:ph type="title" idx="2"/>
          </p:nvPr>
        </p:nvSpPr>
        <p:spPr>
          <a:xfrm>
            <a:off x="2023007" y="654113"/>
            <a:ext cx="1739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chemeClr val="lt1"/>
                </a:solidFill>
              </a:rPr>
              <a:t>01</a:t>
            </a:r>
            <a:endParaRPr dirty="0">
              <a:solidFill>
                <a:schemeClr val="lt1"/>
              </a:solidFill>
            </a:endParaRPr>
          </a:p>
        </p:txBody>
      </p:sp>
      <p:sp>
        <p:nvSpPr>
          <p:cNvPr id="153" name="Google Shape;153;p28"/>
          <p:cNvSpPr txBox="1">
            <a:spLocks noGrp="1"/>
          </p:cNvSpPr>
          <p:nvPr>
            <p:ph type="ctrTitle" idx="3"/>
          </p:nvPr>
        </p:nvSpPr>
        <p:spPr>
          <a:xfrm>
            <a:off x="3425263" y="1468129"/>
            <a:ext cx="2594513"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600" dirty="0"/>
              <a:t>Motivations &amp; Goals</a:t>
            </a:r>
            <a:endParaRPr sz="1600" dirty="0"/>
          </a:p>
        </p:txBody>
      </p:sp>
      <p:sp>
        <p:nvSpPr>
          <p:cNvPr id="155" name="Google Shape;155;p28"/>
          <p:cNvSpPr txBox="1">
            <a:spLocks noGrp="1"/>
          </p:cNvSpPr>
          <p:nvPr>
            <p:ph type="title" idx="5"/>
          </p:nvPr>
        </p:nvSpPr>
        <p:spPr>
          <a:xfrm>
            <a:off x="2023007" y="1488788"/>
            <a:ext cx="1615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02</a:t>
            </a:r>
            <a:endParaRPr>
              <a:solidFill>
                <a:schemeClr val="lt1"/>
              </a:solidFill>
            </a:endParaRPr>
          </a:p>
        </p:txBody>
      </p:sp>
      <p:sp>
        <p:nvSpPr>
          <p:cNvPr id="156" name="Google Shape;156;p28"/>
          <p:cNvSpPr txBox="1">
            <a:spLocks noGrp="1"/>
          </p:cNvSpPr>
          <p:nvPr>
            <p:ph type="ctrTitle" idx="13"/>
          </p:nvPr>
        </p:nvSpPr>
        <p:spPr>
          <a:xfrm>
            <a:off x="3427998" y="3141754"/>
            <a:ext cx="2594513"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600" dirty="0"/>
              <a:t>Website</a:t>
            </a:r>
            <a:endParaRPr sz="1600" dirty="0"/>
          </a:p>
        </p:txBody>
      </p:sp>
      <p:sp>
        <p:nvSpPr>
          <p:cNvPr id="158" name="Google Shape;158;p28"/>
          <p:cNvSpPr txBox="1">
            <a:spLocks noGrp="1"/>
          </p:cNvSpPr>
          <p:nvPr>
            <p:ph type="title" idx="15"/>
          </p:nvPr>
        </p:nvSpPr>
        <p:spPr>
          <a:xfrm>
            <a:off x="2023007" y="3158138"/>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04</a:t>
            </a:r>
            <a:endParaRPr>
              <a:solidFill>
                <a:schemeClr val="lt1"/>
              </a:solidFill>
            </a:endParaRPr>
          </a:p>
        </p:txBody>
      </p:sp>
      <p:sp>
        <p:nvSpPr>
          <p:cNvPr id="159" name="Google Shape;159;p28"/>
          <p:cNvSpPr txBox="1">
            <a:spLocks noGrp="1"/>
          </p:cNvSpPr>
          <p:nvPr>
            <p:ph type="ctrTitle" idx="16"/>
          </p:nvPr>
        </p:nvSpPr>
        <p:spPr>
          <a:xfrm>
            <a:off x="3427998" y="3978566"/>
            <a:ext cx="3225002"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t>Department Involvement</a:t>
            </a:r>
            <a:endParaRPr sz="1600" dirty="0"/>
          </a:p>
        </p:txBody>
      </p:sp>
      <p:sp>
        <p:nvSpPr>
          <p:cNvPr id="161" name="Google Shape;161;p28"/>
          <p:cNvSpPr txBox="1">
            <a:spLocks noGrp="1"/>
          </p:cNvSpPr>
          <p:nvPr>
            <p:ph type="title" idx="18"/>
          </p:nvPr>
        </p:nvSpPr>
        <p:spPr>
          <a:xfrm>
            <a:off x="2023007" y="399281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05</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5"/>
        <p:cNvGrpSpPr/>
        <p:nvPr/>
      </p:nvGrpSpPr>
      <p:grpSpPr>
        <a:xfrm>
          <a:off x="0" y="0"/>
          <a:ext cx="0" cy="0"/>
          <a:chOff x="0" y="0"/>
          <a:chExt cx="0" cy="0"/>
        </a:xfrm>
      </p:grpSpPr>
      <p:pic>
        <p:nvPicPr>
          <p:cNvPr id="1026" name="Picture 2" descr="SXSW Hackathon | SXSW Conference &amp; Festival">
            <a:extLst>
              <a:ext uri="{FF2B5EF4-FFF2-40B4-BE49-F238E27FC236}">
                <a16:creationId xmlns:a16="http://schemas.microsoft.com/office/drawing/2014/main" id="{515005EA-3227-D6ED-F78A-1E99D5F57238}"/>
              </a:ext>
            </a:extLst>
          </p:cNvPr>
          <p:cNvPicPr>
            <a:picLocks noChangeAspect="1" noChangeArrowheads="1"/>
          </p:cNvPicPr>
          <p:nvPr/>
        </p:nvPicPr>
        <p:blipFill rotWithShape="1">
          <a:blip r:embed="rId3">
            <a:duotone>
              <a:prstClr val="black"/>
              <a:schemeClr val="accent4">
                <a:tint val="45000"/>
                <a:satMod val="400000"/>
              </a:schemeClr>
            </a:duotone>
            <a:extLst>
              <a:ext uri="{BEBA8EAE-BF5A-486C-A8C5-ECC9F3942E4B}">
                <a14:imgProps xmlns:a14="http://schemas.microsoft.com/office/drawing/2010/main">
                  <a14:imgLayer r:embed="rId4">
                    <a14:imgEffect>
                      <a14:artisticBlur radius="6"/>
                    </a14:imgEffect>
                    <a14:imgEffect>
                      <a14:brightnessContrast bright="-40000" contrast="-20000"/>
                    </a14:imgEffect>
                  </a14:imgLayer>
                </a14:imgProps>
              </a:ext>
              <a:ext uri="{28A0092B-C50C-407E-A947-70E740481C1C}">
                <a14:useLocalDpi xmlns:a14="http://schemas.microsoft.com/office/drawing/2010/main" val="0"/>
              </a:ext>
            </a:extLst>
          </a:blip>
          <a:srcRect r="39763"/>
          <a:stretch/>
        </p:blipFill>
        <p:spPr bwMode="auto">
          <a:xfrm>
            <a:off x="4462275" y="0"/>
            <a:ext cx="5174947" cy="5143500"/>
          </a:xfrm>
          <a:prstGeom prst="rect">
            <a:avLst/>
          </a:prstGeom>
          <a:noFill/>
          <a:extLst>
            <a:ext uri="{909E8E84-426E-40DD-AFC4-6F175D3DCCD1}">
              <a14:hiddenFill xmlns:a14="http://schemas.microsoft.com/office/drawing/2010/main">
                <a:solidFill>
                  <a:srgbClr val="FFFFFF"/>
                </a:solidFill>
              </a14:hiddenFill>
            </a:ext>
          </a:extLst>
        </p:spPr>
      </p:pic>
      <p:sp>
        <p:nvSpPr>
          <p:cNvPr id="167" name="Google Shape;167;p29"/>
          <p:cNvSpPr/>
          <p:nvPr/>
        </p:nvSpPr>
        <p:spPr>
          <a:xfrm>
            <a:off x="4819650" y="1577400"/>
            <a:ext cx="2991000" cy="1988700"/>
          </a:xfrm>
          <a:prstGeom prst="rect">
            <a:avLst/>
          </a:prstGeom>
          <a:solidFill>
            <a:schemeClr val="accent3">
              <a:lumMod val="40000"/>
              <a:lumOff val="60000"/>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txBox="1">
            <a:spLocks noGrp="1"/>
          </p:cNvSpPr>
          <p:nvPr>
            <p:ph type="subTitle" idx="1"/>
          </p:nvPr>
        </p:nvSpPr>
        <p:spPr>
          <a:xfrm flipH="1">
            <a:off x="964275" y="2154225"/>
            <a:ext cx="3206099" cy="1010154"/>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dirty="0"/>
              <a:t>Coding &amp; Problem-solving Competition</a:t>
            </a:r>
          </a:p>
          <a:p>
            <a:pPr marL="171450" lvl="0" indent="-171450" algn="l" rtl="0">
              <a:spcBef>
                <a:spcPts val="0"/>
              </a:spcBef>
              <a:spcAft>
                <a:spcPts val="0"/>
              </a:spcAft>
              <a:buFont typeface="Arial" panose="020B0604020202020204" pitchFamily="34" charset="0"/>
              <a:buChar char="•"/>
            </a:pPr>
            <a:r>
              <a:rPr lang="en-US" dirty="0"/>
              <a:t>Teams create projects within 12 hours</a:t>
            </a:r>
          </a:p>
          <a:p>
            <a:pPr marL="171450" lvl="0" indent="-171450" algn="l" rtl="0">
              <a:spcBef>
                <a:spcPts val="0"/>
              </a:spcBef>
              <a:spcAft>
                <a:spcPts val="0"/>
              </a:spcAft>
              <a:buFont typeface="Arial" panose="020B0604020202020204" pitchFamily="34" charset="0"/>
              <a:buChar char="•"/>
            </a:pPr>
            <a:r>
              <a:rPr lang="en-US" dirty="0"/>
              <a:t>Often includes prizes, mentorship, and workshops</a:t>
            </a:r>
            <a:endParaRPr dirty="0"/>
          </a:p>
        </p:txBody>
      </p:sp>
      <p:sp>
        <p:nvSpPr>
          <p:cNvPr id="169" name="Google Shape;169;p29"/>
          <p:cNvSpPr txBox="1">
            <a:spLocks noGrp="1"/>
          </p:cNvSpPr>
          <p:nvPr>
            <p:ph type="title"/>
          </p:nvPr>
        </p:nvSpPr>
        <p:spPr>
          <a:xfrm>
            <a:off x="672374" y="1432475"/>
            <a:ext cx="3602875" cy="896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sz="2400" dirty="0"/>
              <a:t>What is a Hackathon?</a:t>
            </a:r>
            <a:endParaRPr sz="2400" dirty="0"/>
          </a:p>
        </p:txBody>
      </p:sp>
      <p:sp>
        <p:nvSpPr>
          <p:cNvPr id="171" name="Google Shape;171;p29"/>
          <p:cNvSpPr/>
          <p:nvPr/>
        </p:nvSpPr>
        <p:spPr>
          <a:xfrm>
            <a:off x="0" y="1577400"/>
            <a:ext cx="362100" cy="19887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A logo on a black background&#10;&#10;AI-generated content may be incorrect.">
            <a:extLst>
              <a:ext uri="{FF2B5EF4-FFF2-40B4-BE49-F238E27FC236}">
                <a16:creationId xmlns:a16="http://schemas.microsoft.com/office/drawing/2014/main" id="{8A3AF47C-EF24-0898-4AD9-35656319351A}"/>
              </a:ext>
            </a:extLst>
          </p:cNvPr>
          <p:cNvPicPr>
            <a:picLocks noChangeAspect="1"/>
          </p:cNvPicPr>
          <p:nvPr/>
        </p:nvPicPr>
        <p:blipFill>
          <a:blip r:embed="rId5"/>
          <a:stretch>
            <a:fillRect/>
          </a:stretch>
        </p:blipFill>
        <p:spPr>
          <a:xfrm>
            <a:off x="4547398" y="631944"/>
            <a:ext cx="3535503" cy="353550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6">
          <a:extLst>
            <a:ext uri="{FF2B5EF4-FFF2-40B4-BE49-F238E27FC236}">
              <a16:creationId xmlns:a16="http://schemas.microsoft.com/office/drawing/2014/main" id="{ED3BC1DB-5AEE-6225-743B-5A71E66920B1}"/>
            </a:ext>
          </a:extLst>
        </p:cNvPr>
        <p:cNvGrpSpPr/>
        <p:nvPr/>
      </p:nvGrpSpPr>
      <p:grpSpPr>
        <a:xfrm>
          <a:off x="0" y="0"/>
          <a:ext cx="0" cy="0"/>
          <a:chOff x="0" y="0"/>
          <a:chExt cx="0" cy="0"/>
        </a:xfrm>
      </p:grpSpPr>
      <p:sp>
        <p:nvSpPr>
          <p:cNvPr id="257" name="Google Shape;257;p38">
            <a:extLst>
              <a:ext uri="{FF2B5EF4-FFF2-40B4-BE49-F238E27FC236}">
                <a16:creationId xmlns:a16="http://schemas.microsoft.com/office/drawing/2014/main" id="{06CCE7BC-B7A2-DFEC-D84E-3E2DDC04D1A7}"/>
              </a:ext>
            </a:extLst>
          </p:cNvPr>
          <p:cNvSpPr txBox="1">
            <a:spLocks noGrp="1"/>
          </p:cNvSpPr>
          <p:nvPr>
            <p:ph type="ctrTitle" idx="6"/>
          </p:nvPr>
        </p:nvSpPr>
        <p:spPr>
          <a:xfrm rot="5400000">
            <a:off x="5873767" y="2218100"/>
            <a:ext cx="4535765"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OTHER UNIVERSITY-BACKED HACKATHONS</a:t>
            </a:r>
          </a:p>
        </p:txBody>
      </p:sp>
      <p:sp>
        <p:nvSpPr>
          <p:cNvPr id="258" name="Google Shape;258;p38">
            <a:extLst>
              <a:ext uri="{FF2B5EF4-FFF2-40B4-BE49-F238E27FC236}">
                <a16:creationId xmlns:a16="http://schemas.microsoft.com/office/drawing/2014/main" id="{E1256F95-7980-C437-023B-B602DE9CDEC1}"/>
              </a:ext>
            </a:extLst>
          </p:cNvPr>
          <p:cNvSpPr txBox="1">
            <a:spLocks noGrp="1"/>
          </p:cNvSpPr>
          <p:nvPr>
            <p:ph type="subTitle" idx="1"/>
          </p:nvPr>
        </p:nvSpPr>
        <p:spPr>
          <a:xfrm>
            <a:off x="656425" y="1886725"/>
            <a:ext cx="15639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Johns Hopkins University</a:t>
            </a:r>
          </a:p>
          <a:p>
            <a:pPr marL="0" lvl="0" indent="0" algn="l" rtl="0">
              <a:spcBef>
                <a:spcPts val="0"/>
              </a:spcBef>
              <a:spcAft>
                <a:spcPts val="0"/>
              </a:spcAft>
              <a:buNone/>
            </a:pPr>
            <a:r>
              <a:rPr lang="es" dirty="0"/>
              <a:t>Baltimore, MD</a:t>
            </a:r>
            <a:endParaRPr dirty="0"/>
          </a:p>
        </p:txBody>
      </p:sp>
      <p:sp>
        <p:nvSpPr>
          <p:cNvPr id="259" name="Google Shape;259;p38">
            <a:extLst>
              <a:ext uri="{FF2B5EF4-FFF2-40B4-BE49-F238E27FC236}">
                <a16:creationId xmlns:a16="http://schemas.microsoft.com/office/drawing/2014/main" id="{2614EA5E-49CC-0D81-A121-08DAFBE3E76D}"/>
              </a:ext>
            </a:extLst>
          </p:cNvPr>
          <p:cNvSpPr txBox="1">
            <a:spLocks noGrp="1"/>
          </p:cNvSpPr>
          <p:nvPr>
            <p:ph type="subTitle" idx="3"/>
          </p:nvPr>
        </p:nvSpPr>
        <p:spPr>
          <a:xfrm>
            <a:off x="2610700" y="1886725"/>
            <a:ext cx="19614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Howard University</a:t>
            </a:r>
          </a:p>
          <a:p>
            <a:pPr marL="0" lvl="0" indent="0" algn="ctr" rtl="0">
              <a:spcBef>
                <a:spcPts val="0"/>
              </a:spcBef>
              <a:spcAft>
                <a:spcPts val="0"/>
              </a:spcAft>
              <a:buNone/>
            </a:pPr>
            <a:r>
              <a:rPr lang="es" dirty="0"/>
              <a:t>Washington, DC</a:t>
            </a:r>
            <a:endParaRPr dirty="0"/>
          </a:p>
        </p:txBody>
      </p:sp>
      <p:sp>
        <p:nvSpPr>
          <p:cNvPr id="260" name="Google Shape;260;p38">
            <a:extLst>
              <a:ext uri="{FF2B5EF4-FFF2-40B4-BE49-F238E27FC236}">
                <a16:creationId xmlns:a16="http://schemas.microsoft.com/office/drawing/2014/main" id="{B13FE7F7-D1E0-5E58-C7DC-91C70DCA616D}"/>
              </a:ext>
            </a:extLst>
          </p:cNvPr>
          <p:cNvSpPr txBox="1">
            <a:spLocks noGrp="1"/>
          </p:cNvSpPr>
          <p:nvPr>
            <p:ph type="subTitle" idx="5"/>
          </p:nvPr>
        </p:nvSpPr>
        <p:spPr>
          <a:xfrm>
            <a:off x="4878076" y="1886725"/>
            <a:ext cx="16482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University of Maryland</a:t>
            </a:r>
          </a:p>
          <a:p>
            <a:pPr marL="0" lvl="0" indent="0" algn="r" rtl="0">
              <a:spcBef>
                <a:spcPts val="0"/>
              </a:spcBef>
              <a:spcAft>
                <a:spcPts val="0"/>
              </a:spcAft>
              <a:buNone/>
            </a:pPr>
            <a:r>
              <a:rPr lang="es" dirty="0"/>
              <a:t>College Park, MD</a:t>
            </a:r>
            <a:endParaRPr dirty="0"/>
          </a:p>
        </p:txBody>
      </p:sp>
      <p:sp>
        <p:nvSpPr>
          <p:cNvPr id="261" name="Google Shape;261;p38">
            <a:extLst>
              <a:ext uri="{FF2B5EF4-FFF2-40B4-BE49-F238E27FC236}">
                <a16:creationId xmlns:a16="http://schemas.microsoft.com/office/drawing/2014/main" id="{170119AF-FFA0-0387-1320-361BC4901A2C}"/>
              </a:ext>
            </a:extLst>
          </p:cNvPr>
          <p:cNvSpPr txBox="1">
            <a:spLocks noGrp="1"/>
          </p:cNvSpPr>
          <p:nvPr>
            <p:ph type="ctrTitle" idx="2"/>
          </p:nvPr>
        </p:nvSpPr>
        <p:spPr>
          <a:xfrm>
            <a:off x="2650710" y="139441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BisonBytes</a:t>
            </a:r>
            <a:endParaRPr dirty="0"/>
          </a:p>
        </p:txBody>
      </p:sp>
      <p:sp>
        <p:nvSpPr>
          <p:cNvPr id="262" name="Google Shape;262;p38">
            <a:extLst>
              <a:ext uri="{FF2B5EF4-FFF2-40B4-BE49-F238E27FC236}">
                <a16:creationId xmlns:a16="http://schemas.microsoft.com/office/drawing/2014/main" id="{BDFE2927-C6D0-7912-ADC9-A4C6D86E45B9}"/>
              </a:ext>
            </a:extLst>
          </p:cNvPr>
          <p:cNvSpPr txBox="1">
            <a:spLocks noGrp="1"/>
          </p:cNvSpPr>
          <p:nvPr>
            <p:ph type="ctrTitle" idx="4"/>
          </p:nvPr>
        </p:nvSpPr>
        <p:spPr>
          <a:xfrm>
            <a:off x="4638106" y="1394416"/>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Bitcamp</a:t>
            </a:r>
            <a:endParaRPr dirty="0"/>
          </a:p>
        </p:txBody>
      </p:sp>
      <p:sp>
        <p:nvSpPr>
          <p:cNvPr id="263" name="Google Shape;263;p38">
            <a:extLst>
              <a:ext uri="{FF2B5EF4-FFF2-40B4-BE49-F238E27FC236}">
                <a16:creationId xmlns:a16="http://schemas.microsoft.com/office/drawing/2014/main" id="{05CB4244-883D-BD89-08EA-84CE7675A033}"/>
              </a:ext>
            </a:extLst>
          </p:cNvPr>
          <p:cNvSpPr txBox="1">
            <a:spLocks noGrp="1"/>
          </p:cNvSpPr>
          <p:nvPr>
            <p:ph type="ctrTitle"/>
          </p:nvPr>
        </p:nvSpPr>
        <p:spPr>
          <a:xfrm>
            <a:off x="656422" y="1394416"/>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HOPHACKS</a:t>
            </a:r>
            <a:endParaRPr dirty="0"/>
          </a:p>
        </p:txBody>
      </p:sp>
      <p:sp>
        <p:nvSpPr>
          <p:cNvPr id="286" name="Google Shape;286;p38">
            <a:extLst>
              <a:ext uri="{FF2B5EF4-FFF2-40B4-BE49-F238E27FC236}">
                <a16:creationId xmlns:a16="http://schemas.microsoft.com/office/drawing/2014/main" id="{01C71221-AFEA-8915-EC19-EF600F2BE574}"/>
              </a:ext>
            </a:extLst>
          </p:cNvPr>
          <p:cNvSpPr/>
          <p:nvPr/>
        </p:nvSpPr>
        <p:spPr>
          <a:xfrm>
            <a:off x="3446151" y="1130984"/>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8">
            <a:extLst>
              <a:ext uri="{FF2B5EF4-FFF2-40B4-BE49-F238E27FC236}">
                <a16:creationId xmlns:a16="http://schemas.microsoft.com/office/drawing/2014/main" id="{EDE3C48C-3AAE-47D6-40DF-5C9572F8BD12}"/>
              </a:ext>
            </a:extLst>
          </p:cNvPr>
          <p:cNvGrpSpPr/>
          <p:nvPr/>
        </p:nvGrpSpPr>
        <p:grpSpPr>
          <a:xfrm>
            <a:off x="6010317" y="1012267"/>
            <a:ext cx="383632" cy="276449"/>
            <a:chOff x="3933342" y="4315767"/>
            <a:chExt cx="383632" cy="276449"/>
          </a:xfrm>
        </p:grpSpPr>
        <p:sp>
          <p:nvSpPr>
            <p:cNvPr id="288" name="Google Shape;288;p38">
              <a:extLst>
                <a:ext uri="{FF2B5EF4-FFF2-40B4-BE49-F238E27FC236}">
                  <a16:creationId xmlns:a16="http://schemas.microsoft.com/office/drawing/2014/main" id="{54F50321-100E-7F95-0F88-E225E0133C0B}"/>
                </a:ext>
              </a:extLst>
            </p:cNvPr>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8">
              <a:extLst>
                <a:ext uri="{FF2B5EF4-FFF2-40B4-BE49-F238E27FC236}">
                  <a16:creationId xmlns:a16="http://schemas.microsoft.com/office/drawing/2014/main" id="{3A400056-05F4-61EE-F19E-43CEC2457204}"/>
                </a:ext>
              </a:extLst>
            </p:cNvPr>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8">
              <a:extLst>
                <a:ext uri="{FF2B5EF4-FFF2-40B4-BE49-F238E27FC236}">
                  <a16:creationId xmlns:a16="http://schemas.microsoft.com/office/drawing/2014/main" id="{5D1318D5-0321-8029-A735-9A8AA0A79062}"/>
                </a:ext>
              </a:extLst>
            </p:cNvPr>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8">
              <a:extLst>
                <a:ext uri="{FF2B5EF4-FFF2-40B4-BE49-F238E27FC236}">
                  <a16:creationId xmlns:a16="http://schemas.microsoft.com/office/drawing/2014/main" id="{7EA4BE11-6D9C-0872-F248-DA78FE6375BD}"/>
                </a:ext>
              </a:extLst>
            </p:cNvPr>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8">
              <a:extLst>
                <a:ext uri="{FF2B5EF4-FFF2-40B4-BE49-F238E27FC236}">
                  <a16:creationId xmlns:a16="http://schemas.microsoft.com/office/drawing/2014/main" id="{014FE38A-E2AB-C036-0A69-B5C336F30F8D}"/>
                </a:ext>
              </a:extLst>
            </p:cNvPr>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8">
              <a:extLst>
                <a:ext uri="{FF2B5EF4-FFF2-40B4-BE49-F238E27FC236}">
                  <a16:creationId xmlns:a16="http://schemas.microsoft.com/office/drawing/2014/main" id="{963CE69A-695F-DBA1-A61A-AE0262B9FF98}"/>
                </a:ext>
              </a:extLst>
            </p:cNvPr>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8">
            <a:extLst>
              <a:ext uri="{FF2B5EF4-FFF2-40B4-BE49-F238E27FC236}">
                <a16:creationId xmlns:a16="http://schemas.microsoft.com/office/drawing/2014/main" id="{5DC95DBD-437B-9627-A948-35BABFF5EA3D}"/>
              </a:ext>
            </a:extLst>
          </p:cNvPr>
          <p:cNvGrpSpPr/>
          <p:nvPr/>
        </p:nvGrpSpPr>
        <p:grpSpPr>
          <a:xfrm>
            <a:off x="819565" y="2979180"/>
            <a:ext cx="337069" cy="302593"/>
            <a:chOff x="3441065" y="4302505"/>
            <a:chExt cx="337069" cy="302593"/>
          </a:xfrm>
        </p:grpSpPr>
        <p:sp>
          <p:nvSpPr>
            <p:cNvPr id="295" name="Google Shape;295;p38">
              <a:extLst>
                <a:ext uri="{FF2B5EF4-FFF2-40B4-BE49-F238E27FC236}">
                  <a16:creationId xmlns:a16="http://schemas.microsoft.com/office/drawing/2014/main" id="{8F6690D2-4B25-966C-53FE-BB2982BA9911}"/>
                </a:ext>
              </a:extLst>
            </p:cNvPr>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8">
              <a:extLst>
                <a:ext uri="{FF2B5EF4-FFF2-40B4-BE49-F238E27FC236}">
                  <a16:creationId xmlns:a16="http://schemas.microsoft.com/office/drawing/2014/main" id="{3AC62A6E-0633-3A26-7777-9C2ABDEE091A}"/>
                </a:ext>
              </a:extLst>
            </p:cNvPr>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8">
              <a:extLst>
                <a:ext uri="{FF2B5EF4-FFF2-40B4-BE49-F238E27FC236}">
                  <a16:creationId xmlns:a16="http://schemas.microsoft.com/office/drawing/2014/main" id="{2BA4338F-CEC9-14F3-B483-67330EEB7E53}"/>
                </a:ext>
              </a:extLst>
            </p:cNvPr>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8">
              <a:extLst>
                <a:ext uri="{FF2B5EF4-FFF2-40B4-BE49-F238E27FC236}">
                  <a16:creationId xmlns:a16="http://schemas.microsoft.com/office/drawing/2014/main" id="{B4A275E4-76DC-FFDE-B6E3-B53075895217}"/>
                </a:ext>
              </a:extLst>
            </p:cNvPr>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8">
              <a:extLst>
                <a:ext uri="{FF2B5EF4-FFF2-40B4-BE49-F238E27FC236}">
                  <a16:creationId xmlns:a16="http://schemas.microsoft.com/office/drawing/2014/main" id="{3DAB32AF-E73E-B195-9D4A-62CE93D16A43}"/>
                </a:ext>
              </a:extLst>
            </p:cNvPr>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8">
              <a:extLst>
                <a:ext uri="{FF2B5EF4-FFF2-40B4-BE49-F238E27FC236}">
                  <a16:creationId xmlns:a16="http://schemas.microsoft.com/office/drawing/2014/main" id="{F6788691-3E34-089B-6A11-64BDFF3A9F39}"/>
                </a:ext>
              </a:extLst>
            </p:cNvPr>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8">
              <a:extLst>
                <a:ext uri="{FF2B5EF4-FFF2-40B4-BE49-F238E27FC236}">
                  <a16:creationId xmlns:a16="http://schemas.microsoft.com/office/drawing/2014/main" id="{D2A762F9-EDAC-A3B2-998E-AA8B1E30C489}"/>
                </a:ext>
              </a:extLst>
            </p:cNvPr>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8">
              <a:extLst>
                <a:ext uri="{FF2B5EF4-FFF2-40B4-BE49-F238E27FC236}">
                  <a16:creationId xmlns:a16="http://schemas.microsoft.com/office/drawing/2014/main" id="{74FADEBC-40A5-27DB-386D-ED6C34A84173}"/>
                </a:ext>
              </a:extLst>
            </p:cNvPr>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a:extLst>
                <a:ext uri="{FF2B5EF4-FFF2-40B4-BE49-F238E27FC236}">
                  <a16:creationId xmlns:a16="http://schemas.microsoft.com/office/drawing/2014/main" id="{73DCC164-C911-8225-3EA8-438D84663A42}"/>
                </a:ext>
              </a:extLst>
            </p:cNvPr>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a:extLst>
                <a:ext uri="{FF2B5EF4-FFF2-40B4-BE49-F238E27FC236}">
                  <a16:creationId xmlns:a16="http://schemas.microsoft.com/office/drawing/2014/main" id="{DBA19A3B-A3B6-A1F6-2324-5268AAEFC40A}"/>
                </a:ext>
              </a:extLst>
            </p:cNvPr>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a:extLst>
                <a:ext uri="{FF2B5EF4-FFF2-40B4-BE49-F238E27FC236}">
                  <a16:creationId xmlns:a16="http://schemas.microsoft.com/office/drawing/2014/main" id="{F39B6775-9DB3-0BB8-820E-D99CFBC20FC8}"/>
                </a:ext>
              </a:extLst>
            </p:cNvPr>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a:extLst>
                <a:ext uri="{FF2B5EF4-FFF2-40B4-BE49-F238E27FC236}">
                  <a16:creationId xmlns:a16="http://schemas.microsoft.com/office/drawing/2014/main" id="{BB4BF523-E6A0-0FAB-F49E-39E9F536381F}"/>
                </a:ext>
              </a:extLst>
            </p:cNvPr>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a:extLst>
                <a:ext uri="{FF2B5EF4-FFF2-40B4-BE49-F238E27FC236}">
                  <a16:creationId xmlns:a16="http://schemas.microsoft.com/office/drawing/2014/main" id="{043A823A-CD0E-09D7-8EB3-C126A634DBEB}"/>
                </a:ext>
              </a:extLst>
            </p:cNvPr>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 name="Google Shape;308;p38">
            <a:extLst>
              <a:ext uri="{FF2B5EF4-FFF2-40B4-BE49-F238E27FC236}">
                <a16:creationId xmlns:a16="http://schemas.microsoft.com/office/drawing/2014/main" id="{6F21674A-BF06-01C7-68ED-90E33A0BC584}"/>
              </a:ext>
            </a:extLst>
          </p:cNvPr>
          <p:cNvSpPr/>
          <p:nvPr/>
        </p:nvSpPr>
        <p:spPr>
          <a:xfrm>
            <a:off x="3403885" y="29746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 name="Google Shape;309;p38">
            <a:extLst>
              <a:ext uri="{FF2B5EF4-FFF2-40B4-BE49-F238E27FC236}">
                <a16:creationId xmlns:a16="http://schemas.microsoft.com/office/drawing/2014/main" id="{0F8BB31E-9628-F453-2D20-8EEF1A250477}"/>
              </a:ext>
            </a:extLst>
          </p:cNvPr>
          <p:cNvGrpSpPr/>
          <p:nvPr/>
        </p:nvGrpSpPr>
        <p:grpSpPr>
          <a:xfrm>
            <a:off x="6057877" y="2961961"/>
            <a:ext cx="337070" cy="337040"/>
            <a:chOff x="1305327" y="2894211"/>
            <a:chExt cx="357520" cy="357488"/>
          </a:xfrm>
        </p:grpSpPr>
        <p:sp>
          <p:nvSpPr>
            <p:cNvPr id="310" name="Google Shape;310;p38">
              <a:extLst>
                <a:ext uri="{FF2B5EF4-FFF2-40B4-BE49-F238E27FC236}">
                  <a16:creationId xmlns:a16="http://schemas.microsoft.com/office/drawing/2014/main" id="{EBBF0078-77D5-01C4-F9D9-068A4CBABF7A}"/>
                </a:ext>
              </a:extLst>
            </p:cNvPr>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a:extLst>
                <a:ext uri="{FF2B5EF4-FFF2-40B4-BE49-F238E27FC236}">
                  <a16:creationId xmlns:a16="http://schemas.microsoft.com/office/drawing/2014/main" id="{5B5F1EF7-26A6-53DC-DFC4-95DD74CCFE5D}"/>
                </a:ext>
              </a:extLst>
            </p:cNvPr>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8">
              <a:extLst>
                <a:ext uri="{FF2B5EF4-FFF2-40B4-BE49-F238E27FC236}">
                  <a16:creationId xmlns:a16="http://schemas.microsoft.com/office/drawing/2014/main" id="{5926D741-8137-D8CD-7526-C4F7B9B04CA5}"/>
                </a:ext>
              </a:extLst>
            </p:cNvPr>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8">
              <a:extLst>
                <a:ext uri="{FF2B5EF4-FFF2-40B4-BE49-F238E27FC236}">
                  <a16:creationId xmlns:a16="http://schemas.microsoft.com/office/drawing/2014/main" id="{C753EE26-66D7-66AA-2F3B-46D010BFFA96}"/>
                </a:ext>
              </a:extLst>
            </p:cNvPr>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8">
              <a:extLst>
                <a:ext uri="{FF2B5EF4-FFF2-40B4-BE49-F238E27FC236}">
                  <a16:creationId xmlns:a16="http://schemas.microsoft.com/office/drawing/2014/main" id="{13B38CCB-1640-42AA-EEE9-49E63644180F}"/>
                </a:ext>
              </a:extLst>
            </p:cNvPr>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 name="Google Shape;315;p38">
            <a:extLst>
              <a:ext uri="{FF2B5EF4-FFF2-40B4-BE49-F238E27FC236}">
                <a16:creationId xmlns:a16="http://schemas.microsoft.com/office/drawing/2014/main" id="{F6B3E253-6C0B-9B4E-03D8-E977F03ECCFB}"/>
              </a:ext>
            </a:extLst>
          </p:cNvPr>
          <p:cNvSpPr txBox="1">
            <a:spLocks noGrp="1"/>
          </p:cNvSpPr>
          <p:nvPr>
            <p:ph type="ctrTitle" idx="7"/>
          </p:nvPr>
        </p:nvSpPr>
        <p:spPr>
          <a:xfrm>
            <a:off x="656422" y="3367816"/>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HackUMBC</a:t>
            </a:r>
            <a:endParaRPr dirty="0"/>
          </a:p>
        </p:txBody>
      </p:sp>
      <p:sp>
        <p:nvSpPr>
          <p:cNvPr id="316" name="Google Shape;316;p38">
            <a:extLst>
              <a:ext uri="{FF2B5EF4-FFF2-40B4-BE49-F238E27FC236}">
                <a16:creationId xmlns:a16="http://schemas.microsoft.com/office/drawing/2014/main" id="{78089554-EBD3-2BF0-6BF1-1D8D2C39BBD6}"/>
              </a:ext>
            </a:extLst>
          </p:cNvPr>
          <p:cNvSpPr txBox="1">
            <a:spLocks noGrp="1"/>
          </p:cNvSpPr>
          <p:nvPr>
            <p:ph type="subTitle" idx="8"/>
          </p:nvPr>
        </p:nvSpPr>
        <p:spPr>
          <a:xfrm>
            <a:off x="656425" y="3860125"/>
            <a:ext cx="15639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UMBC</a:t>
            </a:r>
          </a:p>
          <a:p>
            <a:pPr marL="0" lvl="0" indent="0" algn="l" rtl="0">
              <a:spcBef>
                <a:spcPts val="0"/>
              </a:spcBef>
              <a:spcAft>
                <a:spcPts val="0"/>
              </a:spcAft>
              <a:buNone/>
            </a:pPr>
            <a:r>
              <a:rPr lang="es" dirty="0"/>
              <a:t>Baltimore, MD</a:t>
            </a:r>
            <a:endParaRPr dirty="0"/>
          </a:p>
        </p:txBody>
      </p:sp>
      <p:sp>
        <p:nvSpPr>
          <p:cNvPr id="317" name="Google Shape;317;p38">
            <a:extLst>
              <a:ext uri="{FF2B5EF4-FFF2-40B4-BE49-F238E27FC236}">
                <a16:creationId xmlns:a16="http://schemas.microsoft.com/office/drawing/2014/main" id="{3D15C6D4-D0E4-6841-0163-190F86170EC8}"/>
              </a:ext>
            </a:extLst>
          </p:cNvPr>
          <p:cNvSpPr txBox="1">
            <a:spLocks noGrp="1"/>
          </p:cNvSpPr>
          <p:nvPr>
            <p:ph type="ctrTitle" idx="9"/>
          </p:nvPr>
        </p:nvSpPr>
        <p:spPr>
          <a:xfrm>
            <a:off x="2650710" y="336781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HackPSU</a:t>
            </a:r>
            <a:endParaRPr dirty="0"/>
          </a:p>
        </p:txBody>
      </p:sp>
      <p:sp>
        <p:nvSpPr>
          <p:cNvPr id="318" name="Google Shape;318;p38">
            <a:extLst>
              <a:ext uri="{FF2B5EF4-FFF2-40B4-BE49-F238E27FC236}">
                <a16:creationId xmlns:a16="http://schemas.microsoft.com/office/drawing/2014/main" id="{6D9B0CDE-6B63-9F34-A012-5ED0961C1294}"/>
              </a:ext>
            </a:extLst>
          </p:cNvPr>
          <p:cNvSpPr txBox="1">
            <a:spLocks noGrp="1"/>
          </p:cNvSpPr>
          <p:nvPr>
            <p:ph type="subTitle" idx="13"/>
          </p:nvPr>
        </p:nvSpPr>
        <p:spPr>
          <a:xfrm>
            <a:off x="2610700" y="3860125"/>
            <a:ext cx="19614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Penn State University</a:t>
            </a:r>
          </a:p>
          <a:p>
            <a:pPr marL="0" lvl="0" indent="0" algn="ctr" rtl="0">
              <a:spcBef>
                <a:spcPts val="0"/>
              </a:spcBef>
              <a:spcAft>
                <a:spcPts val="0"/>
              </a:spcAft>
              <a:buNone/>
            </a:pPr>
            <a:r>
              <a:rPr lang="es" dirty="0"/>
              <a:t>University Park, PA</a:t>
            </a:r>
            <a:endParaRPr dirty="0"/>
          </a:p>
        </p:txBody>
      </p:sp>
      <p:sp>
        <p:nvSpPr>
          <p:cNvPr id="319" name="Google Shape;319;p38">
            <a:extLst>
              <a:ext uri="{FF2B5EF4-FFF2-40B4-BE49-F238E27FC236}">
                <a16:creationId xmlns:a16="http://schemas.microsoft.com/office/drawing/2014/main" id="{C4968A93-D07E-6D27-CEA1-828ECFCA1383}"/>
              </a:ext>
            </a:extLst>
          </p:cNvPr>
          <p:cNvSpPr txBox="1">
            <a:spLocks noGrp="1"/>
          </p:cNvSpPr>
          <p:nvPr>
            <p:ph type="ctrTitle" idx="14"/>
          </p:nvPr>
        </p:nvSpPr>
        <p:spPr>
          <a:xfrm>
            <a:off x="4638106" y="3367816"/>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Hoya Hacks</a:t>
            </a:r>
            <a:endParaRPr dirty="0"/>
          </a:p>
        </p:txBody>
      </p:sp>
      <p:sp>
        <p:nvSpPr>
          <p:cNvPr id="320" name="Google Shape;320;p38">
            <a:extLst>
              <a:ext uri="{FF2B5EF4-FFF2-40B4-BE49-F238E27FC236}">
                <a16:creationId xmlns:a16="http://schemas.microsoft.com/office/drawing/2014/main" id="{C812362A-9B13-3E9A-3A3F-DD7849740192}"/>
              </a:ext>
            </a:extLst>
          </p:cNvPr>
          <p:cNvSpPr txBox="1">
            <a:spLocks noGrp="1"/>
          </p:cNvSpPr>
          <p:nvPr>
            <p:ph type="subTitle" idx="15"/>
          </p:nvPr>
        </p:nvSpPr>
        <p:spPr>
          <a:xfrm>
            <a:off x="4878076" y="3860125"/>
            <a:ext cx="16482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Georgetown University</a:t>
            </a:r>
          </a:p>
          <a:p>
            <a:pPr marL="0" lvl="0" indent="0" algn="r" rtl="0">
              <a:spcBef>
                <a:spcPts val="0"/>
              </a:spcBef>
              <a:spcAft>
                <a:spcPts val="0"/>
              </a:spcAft>
              <a:buNone/>
            </a:pPr>
            <a:r>
              <a:rPr lang="es" dirty="0"/>
              <a:t>Washington, DC</a:t>
            </a:r>
            <a:endParaRPr dirty="0"/>
          </a:p>
        </p:txBody>
      </p:sp>
      <p:pic>
        <p:nvPicPr>
          <p:cNvPr id="2050" name="Picture 2" descr="Major League Hacking 2024 Hackathon Season">
            <a:extLst>
              <a:ext uri="{FF2B5EF4-FFF2-40B4-BE49-F238E27FC236}">
                <a16:creationId xmlns:a16="http://schemas.microsoft.com/office/drawing/2014/main" id="{67481295-8243-DA15-395D-AD996E4293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9523" y="883648"/>
            <a:ext cx="910803" cy="91080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BisonBytes">
            <a:extLst>
              <a:ext uri="{FF2B5EF4-FFF2-40B4-BE49-F238E27FC236}">
                <a16:creationId xmlns:a16="http://schemas.microsoft.com/office/drawing/2014/main" id="{EFE8EF62-6ED7-BBB0-EA83-52E77332B4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37722" y="1116778"/>
            <a:ext cx="2145891" cy="61433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7CC6BD72-0474-ADDC-6DB6-973D394E23E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85531" y="1279843"/>
            <a:ext cx="1717228" cy="38279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logo">
            <a:extLst>
              <a:ext uri="{FF2B5EF4-FFF2-40B4-BE49-F238E27FC236}">
                <a16:creationId xmlns:a16="http://schemas.microsoft.com/office/drawing/2014/main" id="{5F148B67-9DF1-95F7-41AA-37108BC1256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7912" y="2794081"/>
            <a:ext cx="1041699" cy="1041699"/>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logo">
            <a:extLst>
              <a:ext uri="{FF2B5EF4-FFF2-40B4-BE49-F238E27FC236}">
                <a16:creationId xmlns:a16="http://schemas.microsoft.com/office/drawing/2014/main" id="{A7A65EB8-75C4-C3F3-716C-8E6E5329D65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44600" y="2767482"/>
            <a:ext cx="926027" cy="831978"/>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Hoya Hacks 2025 Presented by Microsoft">
            <a:extLst>
              <a:ext uri="{FF2B5EF4-FFF2-40B4-BE49-F238E27FC236}">
                <a16:creationId xmlns:a16="http://schemas.microsoft.com/office/drawing/2014/main" id="{49227884-0157-7D64-39C0-84C0AADFBF4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077693" y="2745465"/>
            <a:ext cx="1445148" cy="8670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2272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3" name="Picture 2" descr="SU Students Winning UMBC Hackathon - Educational Category">
            <a:extLst>
              <a:ext uri="{FF2B5EF4-FFF2-40B4-BE49-F238E27FC236}">
                <a16:creationId xmlns:a16="http://schemas.microsoft.com/office/drawing/2014/main" id="{2CF45C0B-D8FB-76D1-3A64-A6A65F820880}"/>
              </a:ext>
            </a:extLst>
          </p:cNvPr>
          <p:cNvPicPr>
            <a:picLocks noChangeAspect="1"/>
          </p:cNvPicPr>
          <p:nvPr/>
        </p:nvPicPr>
        <p:blipFill>
          <a:blip r:embed="rId3">
            <a:duotone>
              <a:prstClr val="black"/>
              <a:schemeClr val="accent3">
                <a:tint val="45000"/>
                <a:satMod val="400000"/>
              </a:schemeClr>
            </a:duotone>
          </a:blip>
          <a:stretch>
            <a:fillRect/>
          </a:stretch>
        </p:blipFill>
        <p:spPr>
          <a:xfrm>
            <a:off x="1109247" y="-28140"/>
            <a:ext cx="4659785" cy="3054361"/>
          </a:xfrm>
          <a:prstGeom prst="rect">
            <a:avLst/>
          </a:prstGeom>
        </p:spPr>
      </p:pic>
      <p:sp>
        <p:nvSpPr>
          <p:cNvPr id="193" name="Google Shape;193;p31"/>
          <p:cNvSpPr txBox="1">
            <a:spLocks noGrp="1"/>
          </p:cNvSpPr>
          <p:nvPr>
            <p:ph type="ctrTitle" idx="4"/>
          </p:nvPr>
        </p:nvSpPr>
        <p:spPr>
          <a:xfrm rot="5400000">
            <a:off x="5908734" y="2327654"/>
            <a:ext cx="4466705"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700" dirty="0"/>
              <a:t>PERSONAL MOTIVATIONS</a:t>
            </a:r>
          </a:p>
        </p:txBody>
      </p:sp>
      <p:sp>
        <p:nvSpPr>
          <p:cNvPr id="195" name="Google Shape;195;p31"/>
          <p:cNvSpPr/>
          <p:nvPr/>
        </p:nvSpPr>
        <p:spPr>
          <a:xfrm>
            <a:off x="0" y="2632200"/>
            <a:ext cx="7215000" cy="251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lt1"/>
                </a:solidFill>
              </a:rPr>
              <a:t>Many employers and other helpful students</a:t>
            </a:r>
            <a:endParaRPr dirty="0">
              <a:solidFill>
                <a:schemeClr val="lt1"/>
              </a:solidFill>
            </a:endParaRPr>
          </a:p>
        </p:txBody>
      </p:sp>
      <p:sp>
        <p:nvSpPr>
          <p:cNvPr id="197" name="Google Shape;197;p31"/>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lt1"/>
                </a:solidFill>
              </a:rPr>
              <a:t>Unlike any classroom experience. Very industry-like, on your feet and learning as you do.</a:t>
            </a:r>
            <a:endParaRPr dirty="0">
              <a:solidFill>
                <a:schemeClr val="lt1"/>
              </a:solidFill>
            </a:endParaRPr>
          </a:p>
        </p:txBody>
      </p:sp>
      <p:sp>
        <p:nvSpPr>
          <p:cNvPr id="198" name="Google Shape;198;p31"/>
          <p:cNvSpPr txBox="1">
            <a:spLocks noGrp="1"/>
          </p:cNvSpPr>
          <p:nvPr>
            <p:ph type="ctrTitle" idx="2"/>
          </p:nvPr>
        </p:nvSpPr>
        <p:spPr>
          <a:xfrm>
            <a:off x="906139" y="2993035"/>
            <a:ext cx="18282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LEARNING</a:t>
            </a:r>
            <a:endParaRPr dirty="0"/>
          </a:p>
        </p:txBody>
      </p:sp>
      <p:sp>
        <p:nvSpPr>
          <p:cNvPr id="199" name="Google Shape;199;p31"/>
          <p:cNvSpPr txBox="1">
            <a:spLocks noGrp="1"/>
          </p:cNvSpPr>
          <p:nvPr>
            <p:ph type="ctrTitle"/>
          </p:nvPr>
        </p:nvSpPr>
        <p:spPr>
          <a:xfrm>
            <a:off x="4921575" y="2993035"/>
            <a:ext cx="18282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NETWORKING</a:t>
            </a:r>
            <a:endParaRPr dirty="0"/>
          </a:p>
        </p:txBody>
      </p:sp>
      <p:sp>
        <p:nvSpPr>
          <p:cNvPr id="200" name="Google Shape;200;p31"/>
          <p:cNvSpPr txBox="1">
            <a:spLocks noGrp="1"/>
          </p:cNvSpPr>
          <p:nvPr>
            <p:ph type="ctrTitle" idx="5"/>
          </p:nvPr>
        </p:nvSpPr>
        <p:spPr>
          <a:xfrm>
            <a:off x="2928557" y="2993035"/>
            <a:ext cx="17988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CONFIDENCE</a:t>
            </a:r>
            <a:endParaRPr dirty="0"/>
          </a:p>
        </p:txBody>
      </p:sp>
      <p:sp>
        <p:nvSpPr>
          <p:cNvPr id="201" name="Google Shape;201;p31"/>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lt1"/>
                </a:solidFill>
              </a:rPr>
              <a:t>Reinforces student’s ability with high-pressure situations</a:t>
            </a:r>
            <a:endParaRPr dirty="0">
              <a:solidFill>
                <a:schemeClr val="lt1"/>
              </a:solidFill>
            </a:endParaRPr>
          </a:p>
          <a:p>
            <a:pPr marL="0" lvl="0" indent="0" algn="l" rtl="0">
              <a:spcBef>
                <a:spcPts val="0"/>
              </a:spcBef>
              <a:spcAft>
                <a:spcPts val="0"/>
              </a:spcAft>
              <a:buNone/>
            </a:pPr>
            <a:endParaRPr dirty="0">
              <a:solidFill>
                <a:schemeClr val="lt1"/>
              </a:solidFill>
            </a:endParaRPr>
          </a:p>
        </p:txBody>
      </p:sp>
      <p:sp>
        <p:nvSpPr>
          <p:cNvPr id="202" name="Google Shape;202;p31"/>
          <p:cNvSpPr/>
          <p:nvPr/>
        </p:nvSpPr>
        <p:spPr>
          <a:xfrm rot="10800000" flipH="1">
            <a:off x="0" y="2424900"/>
            <a:ext cx="7215000" cy="207300"/>
          </a:xfrm>
          <a:prstGeom prst="rect">
            <a:avLst/>
          </a:prstGeom>
          <a:solidFill>
            <a:schemeClr val="accent1">
              <a:alpha val="617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0"/>
          <p:cNvSpPr txBox="1">
            <a:spLocks noGrp="1"/>
          </p:cNvSpPr>
          <p:nvPr>
            <p:ph type="ctrTitle" idx="6"/>
          </p:nvPr>
        </p:nvSpPr>
        <p:spPr>
          <a:xfrm rot="5400000">
            <a:off x="6401668" y="1930039"/>
            <a:ext cx="3480838"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HACKATHON GOALS</a:t>
            </a:r>
            <a:endParaRPr dirty="0"/>
          </a:p>
        </p:txBody>
      </p:sp>
      <p:sp>
        <p:nvSpPr>
          <p:cNvPr id="177" name="Google Shape;177;p30"/>
          <p:cNvSpPr/>
          <p:nvPr/>
        </p:nvSpPr>
        <p:spPr>
          <a:xfrm>
            <a:off x="0" y="0"/>
            <a:ext cx="3607500" cy="26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0"/>
          <p:cNvSpPr/>
          <p:nvPr/>
        </p:nvSpPr>
        <p:spPr>
          <a:xfrm>
            <a:off x="3607486" y="-25500"/>
            <a:ext cx="3607500" cy="2632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0"/>
          <p:cNvSpPr/>
          <p:nvPr/>
        </p:nvSpPr>
        <p:spPr>
          <a:xfrm>
            <a:off x="0" y="2632200"/>
            <a:ext cx="3607500" cy="2511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0"/>
          <p:cNvSpPr/>
          <p:nvPr/>
        </p:nvSpPr>
        <p:spPr>
          <a:xfrm>
            <a:off x="3607473" y="2632200"/>
            <a:ext cx="3607500" cy="2511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0"/>
          <p:cNvSpPr txBox="1">
            <a:spLocks noGrp="1"/>
          </p:cNvSpPr>
          <p:nvPr>
            <p:ph type="subTitle" idx="1"/>
          </p:nvPr>
        </p:nvSpPr>
        <p:spPr>
          <a:xfrm>
            <a:off x="631884" y="1410841"/>
            <a:ext cx="2480700" cy="53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Hands-on experiences, helping students develop industry skills that may not found as much in the classroom</a:t>
            </a:r>
            <a:endParaRPr dirty="0"/>
          </a:p>
        </p:txBody>
      </p:sp>
      <p:sp>
        <p:nvSpPr>
          <p:cNvPr id="182" name="Google Shape;182;p30"/>
          <p:cNvSpPr txBox="1">
            <a:spLocks noGrp="1"/>
          </p:cNvSpPr>
          <p:nvPr>
            <p:ph type="subTitle" idx="3"/>
          </p:nvPr>
        </p:nvSpPr>
        <p:spPr>
          <a:xfrm>
            <a:off x="4213664" y="1410841"/>
            <a:ext cx="2586000" cy="74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lt1"/>
                </a:solidFill>
              </a:rPr>
              <a:t>Well-executed Hackathons attracts attention from various companies, recruiters, sponsors, and prospective students</a:t>
            </a:r>
          </a:p>
          <a:p>
            <a:pPr marL="0" lvl="0" indent="0" algn="l" rtl="0">
              <a:spcBef>
                <a:spcPts val="0"/>
              </a:spcBef>
              <a:spcAft>
                <a:spcPts val="0"/>
              </a:spcAft>
              <a:buNone/>
            </a:pPr>
            <a:endParaRPr lang="en-US" dirty="0"/>
          </a:p>
        </p:txBody>
      </p:sp>
      <p:sp>
        <p:nvSpPr>
          <p:cNvPr id="183" name="Google Shape;183;p30"/>
          <p:cNvSpPr txBox="1">
            <a:spLocks noGrp="1"/>
          </p:cNvSpPr>
          <p:nvPr>
            <p:ph type="subTitle" idx="5"/>
          </p:nvPr>
        </p:nvSpPr>
        <p:spPr>
          <a:xfrm>
            <a:off x="631884" y="3914208"/>
            <a:ext cx="24807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lt1"/>
                </a:solidFill>
              </a:rPr>
              <a:t>Brings together students, alumni, mentors, and others to foster a positive and collaborate environment</a:t>
            </a:r>
            <a:endParaRPr dirty="0">
              <a:solidFill>
                <a:schemeClr val="lt1"/>
              </a:solidFill>
            </a:endParaRPr>
          </a:p>
        </p:txBody>
      </p:sp>
      <p:sp>
        <p:nvSpPr>
          <p:cNvPr id="184" name="Google Shape;184;p30"/>
          <p:cNvSpPr txBox="1">
            <a:spLocks noGrp="1"/>
          </p:cNvSpPr>
          <p:nvPr>
            <p:ph type="ctrTitle" idx="2"/>
          </p:nvPr>
        </p:nvSpPr>
        <p:spPr>
          <a:xfrm>
            <a:off x="4213664" y="842025"/>
            <a:ext cx="26979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1"/>
                </a:solidFill>
              </a:rPr>
              <a:t>Boosting University Reputation</a:t>
            </a:r>
          </a:p>
        </p:txBody>
      </p:sp>
      <p:sp>
        <p:nvSpPr>
          <p:cNvPr id="185" name="Google Shape;185;p30"/>
          <p:cNvSpPr txBox="1">
            <a:spLocks noGrp="1"/>
          </p:cNvSpPr>
          <p:nvPr>
            <p:ph type="ctrTitle" idx="4"/>
          </p:nvPr>
        </p:nvSpPr>
        <p:spPr>
          <a:xfrm>
            <a:off x="631883" y="3331927"/>
            <a:ext cx="287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lt1"/>
                </a:solidFill>
              </a:rPr>
              <a:t>Improving Student Engagement</a:t>
            </a:r>
            <a:endParaRPr dirty="0">
              <a:solidFill>
                <a:schemeClr val="lt1"/>
              </a:solidFill>
            </a:endParaRPr>
          </a:p>
        </p:txBody>
      </p:sp>
      <p:sp>
        <p:nvSpPr>
          <p:cNvPr id="186" name="Google Shape;186;p30"/>
          <p:cNvSpPr txBox="1">
            <a:spLocks noGrp="1"/>
          </p:cNvSpPr>
          <p:nvPr>
            <p:ph type="ctrTitle"/>
          </p:nvPr>
        </p:nvSpPr>
        <p:spPr>
          <a:xfrm>
            <a:off x="631875" y="842025"/>
            <a:ext cx="287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Enhancing Student Learning</a:t>
            </a:r>
            <a:endParaRPr dirty="0">
              <a:solidFill>
                <a:schemeClr val="dk1"/>
              </a:solidFill>
            </a:endParaRPr>
          </a:p>
        </p:txBody>
      </p:sp>
      <p:sp>
        <p:nvSpPr>
          <p:cNvPr id="187" name="Google Shape;187;p30"/>
          <p:cNvSpPr txBox="1">
            <a:spLocks noGrp="1"/>
          </p:cNvSpPr>
          <p:nvPr>
            <p:ph type="ctrTitle" idx="7"/>
          </p:nvPr>
        </p:nvSpPr>
        <p:spPr>
          <a:xfrm>
            <a:off x="4213664" y="3331934"/>
            <a:ext cx="2506393"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Driving Research &amp; Innovation</a:t>
            </a:r>
            <a:endParaRPr dirty="0"/>
          </a:p>
        </p:txBody>
      </p:sp>
      <p:sp>
        <p:nvSpPr>
          <p:cNvPr id="188" name="Google Shape;188;p30"/>
          <p:cNvSpPr txBox="1">
            <a:spLocks noGrp="1"/>
          </p:cNvSpPr>
          <p:nvPr>
            <p:ph type="subTitle" idx="8"/>
          </p:nvPr>
        </p:nvSpPr>
        <p:spPr>
          <a:xfrm>
            <a:off x="4213664" y="3914208"/>
            <a:ext cx="2586000" cy="74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Hackathons serve as a testing ground for new ideas, many of which could evolve into university-backed startup initiatives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40"/>
          <p:cNvSpPr/>
          <p:nvPr/>
        </p:nvSpPr>
        <p:spPr>
          <a:xfrm>
            <a:off x="720000" y="1976981"/>
            <a:ext cx="3135900" cy="116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0"/>
          <p:cNvSpPr/>
          <p:nvPr/>
        </p:nvSpPr>
        <p:spPr>
          <a:xfrm>
            <a:off x="3511625" y="802226"/>
            <a:ext cx="2887500" cy="77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0"/>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GENERAL LOGISTICS</a:t>
            </a:r>
          </a:p>
        </p:txBody>
      </p:sp>
      <p:sp>
        <p:nvSpPr>
          <p:cNvPr id="344" name="Google Shape;344;p40"/>
          <p:cNvSpPr txBox="1">
            <a:spLocks noGrp="1"/>
          </p:cNvSpPr>
          <p:nvPr>
            <p:ph type="ctrTitle"/>
          </p:nvPr>
        </p:nvSpPr>
        <p:spPr>
          <a:xfrm>
            <a:off x="3992423" y="946076"/>
            <a:ext cx="20766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b="0" dirty="0">
                <a:solidFill>
                  <a:schemeClr val="lt1"/>
                </a:solidFill>
                <a:latin typeface="Catamaran Light"/>
                <a:ea typeface="Catamaran Light"/>
                <a:cs typeface="Catamaran Light"/>
                <a:sym typeface="Catamaran Light"/>
              </a:rPr>
              <a:t>EVENT DATE</a:t>
            </a:r>
          </a:p>
        </p:txBody>
      </p:sp>
      <p:sp>
        <p:nvSpPr>
          <p:cNvPr id="345" name="Google Shape;345;p40"/>
          <p:cNvSpPr txBox="1">
            <a:spLocks noGrp="1"/>
          </p:cNvSpPr>
          <p:nvPr>
            <p:ph type="ctrTitle"/>
          </p:nvPr>
        </p:nvSpPr>
        <p:spPr>
          <a:xfrm>
            <a:off x="847325" y="2328000"/>
            <a:ext cx="28302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chemeClr val="lt1"/>
                </a:solidFill>
              </a:rPr>
              <a:t>12-Hours </a:t>
            </a:r>
            <a:endParaRPr dirty="0">
              <a:solidFill>
                <a:schemeClr val="lt1"/>
              </a:solidFill>
            </a:endParaRPr>
          </a:p>
        </p:txBody>
      </p:sp>
      <p:sp>
        <p:nvSpPr>
          <p:cNvPr id="346" name="Google Shape;346;p40"/>
          <p:cNvSpPr/>
          <p:nvPr/>
        </p:nvSpPr>
        <p:spPr>
          <a:xfrm>
            <a:off x="3511625" y="2184150"/>
            <a:ext cx="2887500" cy="775200"/>
          </a:xfrm>
          <a:prstGeom prst="rect">
            <a:avLst/>
          </a:prstGeom>
          <a:solidFill>
            <a:schemeClr val="accent1">
              <a:alpha val="73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0"/>
          <p:cNvSpPr txBox="1">
            <a:spLocks noGrp="1"/>
          </p:cNvSpPr>
          <p:nvPr>
            <p:ph type="ctrTitle"/>
          </p:nvPr>
        </p:nvSpPr>
        <p:spPr>
          <a:xfrm>
            <a:off x="3992423" y="2328000"/>
            <a:ext cx="20766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b="0" dirty="0">
                <a:latin typeface="Catamaran Light"/>
                <a:ea typeface="Catamaran Light"/>
                <a:cs typeface="Catamaran Light"/>
                <a:sym typeface="Catamaran Light"/>
              </a:rPr>
              <a:t>HACKATHON DURATION</a:t>
            </a:r>
            <a:endParaRPr sz="1400" b="0" dirty="0">
              <a:latin typeface="Catamaran Light"/>
              <a:ea typeface="Catamaran Light"/>
              <a:cs typeface="Catamaran Light"/>
              <a:sym typeface="Catamaran Light"/>
            </a:endParaRPr>
          </a:p>
        </p:txBody>
      </p:sp>
      <p:sp>
        <p:nvSpPr>
          <p:cNvPr id="348" name="Google Shape;348;p40"/>
          <p:cNvSpPr/>
          <p:nvPr/>
        </p:nvSpPr>
        <p:spPr>
          <a:xfrm>
            <a:off x="3511625" y="3550150"/>
            <a:ext cx="2887500" cy="77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0"/>
          <p:cNvSpPr txBox="1">
            <a:spLocks noGrp="1"/>
          </p:cNvSpPr>
          <p:nvPr>
            <p:ph type="ctrTitle"/>
          </p:nvPr>
        </p:nvSpPr>
        <p:spPr>
          <a:xfrm>
            <a:off x="3992423" y="3694000"/>
            <a:ext cx="20766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b="0" dirty="0">
                <a:solidFill>
                  <a:schemeClr val="lt1"/>
                </a:solidFill>
                <a:latin typeface="Catamaran Light"/>
                <a:ea typeface="Catamaran Light"/>
                <a:cs typeface="Catamaran Light"/>
                <a:sym typeface="Catamaran Light"/>
              </a:rPr>
              <a:t>Building Venue</a:t>
            </a:r>
            <a:endParaRPr sz="1400" b="0" dirty="0">
              <a:solidFill>
                <a:schemeClr val="lt1"/>
              </a:solidFill>
              <a:latin typeface="Catamaran Light"/>
              <a:ea typeface="Catamaran Light"/>
              <a:cs typeface="Catamaran Light"/>
              <a:sym typeface="Catamaran Light"/>
            </a:endParaRPr>
          </a:p>
        </p:txBody>
      </p:sp>
      <p:sp>
        <p:nvSpPr>
          <p:cNvPr id="350" name="Google Shape;350;p40"/>
          <p:cNvSpPr/>
          <p:nvPr/>
        </p:nvSpPr>
        <p:spPr>
          <a:xfrm>
            <a:off x="720000" y="603850"/>
            <a:ext cx="3135900" cy="1167900"/>
          </a:xfrm>
          <a:prstGeom prst="rect">
            <a:avLst/>
          </a:prstGeom>
          <a:solidFill>
            <a:schemeClr val="accent1">
              <a:alpha val="617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0"/>
          <p:cNvSpPr txBox="1">
            <a:spLocks noGrp="1"/>
          </p:cNvSpPr>
          <p:nvPr>
            <p:ph type="ctrTitle"/>
          </p:nvPr>
        </p:nvSpPr>
        <p:spPr>
          <a:xfrm>
            <a:off x="847325" y="962025"/>
            <a:ext cx="28302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chemeClr val="lt1"/>
                </a:solidFill>
              </a:rPr>
              <a:t>Oct. 25th, 2025</a:t>
            </a:r>
            <a:endParaRPr dirty="0">
              <a:solidFill>
                <a:schemeClr val="lt1"/>
              </a:solidFill>
            </a:endParaRPr>
          </a:p>
        </p:txBody>
      </p:sp>
      <p:sp>
        <p:nvSpPr>
          <p:cNvPr id="352" name="Google Shape;352;p40"/>
          <p:cNvSpPr/>
          <p:nvPr/>
        </p:nvSpPr>
        <p:spPr>
          <a:xfrm>
            <a:off x="720000" y="3350112"/>
            <a:ext cx="3135900" cy="1167900"/>
          </a:xfrm>
          <a:prstGeom prst="rect">
            <a:avLst/>
          </a:prstGeom>
          <a:solidFill>
            <a:schemeClr val="accent1">
              <a:alpha val="617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0"/>
          <p:cNvSpPr txBox="1">
            <a:spLocks noGrp="1"/>
          </p:cNvSpPr>
          <p:nvPr>
            <p:ph type="ctrTitle"/>
          </p:nvPr>
        </p:nvSpPr>
        <p:spPr>
          <a:xfrm>
            <a:off x="847325" y="3693975"/>
            <a:ext cx="28302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chemeClr val="lt1"/>
                </a:solidFill>
              </a:rPr>
              <a:t>Henson</a:t>
            </a:r>
            <a:endParaRPr dirty="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7"/>
          <p:cNvSpPr/>
          <p:nvPr/>
        </p:nvSpPr>
        <p:spPr>
          <a:xfrm>
            <a:off x="5334000" y="533400"/>
            <a:ext cx="352500" cy="9543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7"/>
          <p:cNvSpPr/>
          <p:nvPr/>
        </p:nvSpPr>
        <p:spPr>
          <a:xfrm>
            <a:off x="2400300" y="533400"/>
            <a:ext cx="352500" cy="9543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7"/>
          <p:cNvSpPr/>
          <p:nvPr/>
        </p:nvSpPr>
        <p:spPr>
          <a:xfrm>
            <a:off x="3889388" y="3657600"/>
            <a:ext cx="352500" cy="9543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7"/>
          <p:cNvSpPr/>
          <p:nvPr/>
        </p:nvSpPr>
        <p:spPr>
          <a:xfrm>
            <a:off x="6718313" y="3657600"/>
            <a:ext cx="352500" cy="9543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7"/>
          <p:cNvSpPr/>
          <p:nvPr/>
        </p:nvSpPr>
        <p:spPr>
          <a:xfrm>
            <a:off x="942975" y="3657600"/>
            <a:ext cx="352500" cy="9543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 name="Google Shape;461;p47"/>
          <p:cNvCxnSpPr/>
          <p:nvPr/>
        </p:nvCxnSpPr>
        <p:spPr>
          <a:xfrm rot="10800000">
            <a:off x="2511450" y="533400"/>
            <a:ext cx="0" cy="2095500"/>
          </a:xfrm>
          <a:prstGeom prst="straightConnector1">
            <a:avLst/>
          </a:prstGeom>
          <a:noFill/>
          <a:ln w="19050" cap="flat" cmpd="sng">
            <a:solidFill>
              <a:schemeClr val="accent1"/>
            </a:solidFill>
            <a:prstDash val="solid"/>
            <a:round/>
            <a:headEnd type="none" w="med" len="med"/>
            <a:tailEnd type="none" w="med" len="med"/>
          </a:ln>
        </p:spPr>
      </p:cxnSp>
      <p:cxnSp>
        <p:nvCxnSpPr>
          <p:cNvPr id="462" name="Google Shape;462;p47"/>
          <p:cNvCxnSpPr/>
          <p:nvPr/>
        </p:nvCxnSpPr>
        <p:spPr>
          <a:xfrm rot="10800000">
            <a:off x="5426100" y="533400"/>
            <a:ext cx="0" cy="2095500"/>
          </a:xfrm>
          <a:prstGeom prst="straightConnector1">
            <a:avLst/>
          </a:prstGeom>
          <a:noFill/>
          <a:ln w="19050" cap="flat" cmpd="sng">
            <a:solidFill>
              <a:schemeClr val="accent1"/>
            </a:solidFill>
            <a:prstDash val="solid"/>
            <a:round/>
            <a:headEnd type="none" w="med" len="med"/>
            <a:tailEnd type="none" w="med" len="med"/>
          </a:ln>
        </p:spPr>
      </p:cxnSp>
      <p:sp>
        <p:nvSpPr>
          <p:cNvPr id="463" name="Google Shape;463;p47"/>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TIMELINE</a:t>
            </a:r>
            <a:endParaRPr/>
          </a:p>
        </p:txBody>
      </p:sp>
      <p:sp>
        <p:nvSpPr>
          <p:cNvPr id="464" name="Google Shape;464;p47"/>
          <p:cNvSpPr txBox="1"/>
          <p:nvPr/>
        </p:nvSpPr>
        <p:spPr>
          <a:xfrm>
            <a:off x="2505150" y="705225"/>
            <a:ext cx="1851600" cy="679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200" dirty="0">
                <a:solidFill>
                  <a:schemeClr val="dk1"/>
                </a:solidFill>
                <a:latin typeface="Catamaran Light"/>
                <a:ea typeface="Catamaran Light"/>
                <a:cs typeface="Catamaran Light"/>
                <a:sym typeface="Catamaran Light"/>
              </a:rPr>
              <a:t>Venues are locked, initial sponsors are confirmed, and budget is finalized</a:t>
            </a:r>
            <a:endParaRPr sz="1200" dirty="0">
              <a:solidFill>
                <a:schemeClr val="dk1"/>
              </a:solidFill>
              <a:latin typeface="Catamaran Light"/>
              <a:ea typeface="Catamaran Light"/>
              <a:cs typeface="Catamaran Light"/>
              <a:sym typeface="Catamaran Light"/>
            </a:endParaRPr>
          </a:p>
        </p:txBody>
      </p:sp>
      <p:sp>
        <p:nvSpPr>
          <p:cNvPr id="465" name="Google Shape;465;p47"/>
          <p:cNvSpPr txBox="1"/>
          <p:nvPr/>
        </p:nvSpPr>
        <p:spPr>
          <a:xfrm>
            <a:off x="2486099" y="405075"/>
            <a:ext cx="1281605" cy="44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dirty="0">
                <a:solidFill>
                  <a:schemeClr val="dk1"/>
                </a:solidFill>
                <a:latin typeface="Livvic"/>
                <a:ea typeface="Livvic"/>
                <a:cs typeface="Livvic"/>
                <a:sym typeface="Livvic"/>
              </a:rPr>
              <a:t>Late April</a:t>
            </a:r>
            <a:endParaRPr sz="1800" b="1" dirty="0">
              <a:solidFill>
                <a:schemeClr val="dk1"/>
              </a:solidFill>
              <a:latin typeface="Livvic"/>
              <a:ea typeface="Livvic"/>
              <a:cs typeface="Livvic"/>
              <a:sym typeface="Livvic"/>
            </a:endParaRPr>
          </a:p>
        </p:txBody>
      </p:sp>
      <p:grpSp>
        <p:nvGrpSpPr>
          <p:cNvPr id="466" name="Google Shape;466;p47"/>
          <p:cNvGrpSpPr/>
          <p:nvPr/>
        </p:nvGrpSpPr>
        <p:grpSpPr>
          <a:xfrm>
            <a:off x="942975" y="2460601"/>
            <a:ext cx="6001362" cy="222300"/>
            <a:chOff x="1464850" y="436376"/>
            <a:chExt cx="6001362" cy="222300"/>
          </a:xfrm>
        </p:grpSpPr>
        <p:sp>
          <p:nvSpPr>
            <p:cNvPr id="467" name="Google Shape;467;p47"/>
            <p:cNvSpPr/>
            <p:nvPr/>
          </p:nvSpPr>
          <p:spPr>
            <a:xfrm>
              <a:off x="1464850"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7"/>
            <p:cNvSpPr/>
            <p:nvPr/>
          </p:nvSpPr>
          <p:spPr>
            <a:xfrm>
              <a:off x="4410215"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7"/>
            <p:cNvSpPr/>
            <p:nvPr/>
          </p:nvSpPr>
          <p:spPr>
            <a:xfrm>
              <a:off x="7243912"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7"/>
            <p:cNvSpPr/>
            <p:nvPr/>
          </p:nvSpPr>
          <p:spPr>
            <a:xfrm>
              <a:off x="2920366"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7"/>
            <p:cNvSpPr/>
            <p:nvPr/>
          </p:nvSpPr>
          <p:spPr>
            <a:xfrm>
              <a:off x="5831847"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2" name="Google Shape;472;p47"/>
            <p:cNvCxnSpPr/>
            <p:nvPr/>
          </p:nvCxnSpPr>
          <p:spPr>
            <a:xfrm>
              <a:off x="1798637" y="547513"/>
              <a:ext cx="988200" cy="0"/>
            </a:xfrm>
            <a:prstGeom prst="straightConnector1">
              <a:avLst/>
            </a:prstGeom>
            <a:noFill/>
            <a:ln w="19050" cap="flat" cmpd="sng">
              <a:solidFill>
                <a:schemeClr val="dk1"/>
              </a:solidFill>
              <a:prstDash val="solid"/>
              <a:round/>
              <a:headEnd type="none" w="med" len="med"/>
              <a:tailEnd type="none" w="med" len="med"/>
            </a:ln>
          </p:spPr>
        </p:cxnSp>
        <p:cxnSp>
          <p:nvCxnSpPr>
            <p:cNvPr id="473" name="Google Shape;473;p47"/>
            <p:cNvCxnSpPr/>
            <p:nvPr/>
          </p:nvCxnSpPr>
          <p:spPr>
            <a:xfrm>
              <a:off x="3276248" y="547513"/>
              <a:ext cx="988200" cy="0"/>
            </a:xfrm>
            <a:prstGeom prst="straightConnector1">
              <a:avLst/>
            </a:prstGeom>
            <a:noFill/>
            <a:ln w="19050" cap="flat" cmpd="sng">
              <a:solidFill>
                <a:schemeClr val="dk1"/>
              </a:solidFill>
              <a:prstDash val="solid"/>
              <a:round/>
              <a:headEnd type="none" w="med" len="med"/>
              <a:tailEnd type="none" w="med" len="med"/>
            </a:ln>
          </p:spPr>
        </p:cxnSp>
        <p:cxnSp>
          <p:nvCxnSpPr>
            <p:cNvPr id="474" name="Google Shape;474;p47"/>
            <p:cNvCxnSpPr/>
            <p:nvPr/>
          </p:nvCxnSpPr>
          <p:spPr>
            <a:xfrm>
              <a:off x="4753898" y="547513"/>
              <a:ext cx="988200" cy="0"/>
            </a:xfrm>
            <a:prstGeom prst="straightConnector1">
              <a:avLst/>
            </a:prstGeom>
            <a:noFill/>
            <a:ln w="19050" cap="flat" cmpd="sng">
              <a:solidFill>
                <a:schemeClr val="dk1"/>
              </a:solidFill>
              <a:prstDash val="solid"/>
              <a:round/>
              <a:headEnd type="none" w="med" len="med"/>
              <a:tailEnd type="none" w="med" len="med"/>
            </a:ln>
          </p:spPr>
        </p:cxnSp>
        <p:cxnSp>
          <p:nvCxnSpPr>
            <p:cNvPr id="475" name="Google Shape;475;p47"/>
            <p:cNvCxnSpPr/>
            <p:nvPr/>
          </p:nvCxnSpPr>
          <p:spPr>
            <a:xfrm>
              <a:off x="6143961" y="547513"/>
              <a:ext cx="988200" cy="0"/>
            </a:xfrm>
            <a:prstGeom prst="straightConnector1">
              <a:avLst/>
            </a:prstGeom>
            <a:noFill/>
            <a:ln w="19050" cap="flat" cmpd="sng">
              <a:solidFill>
                <a:schemeClr val="dk1"/>
              </a:solidFill>
              <a:prstDash val="solid"/>
              <a:round/>
              <a:headEnd type="none" w="med" len="med"/>
              <a:tailEnd type="none" w="med" len="med"/>
            </a:ln>
          </p:spPr>
        </p:cxnSp>
      </p:grpSp>
      <p:sp>
        <p:nvSpPr>
          <p:cNvPr id="476" name="Google Shape;476;p47"/>
          <p:cNvSpPr txBox="1"/>
          <p:nvPr/>
        </p:nvSpPr>
        <p:spPr>
          <a:xfrm>
            <a:off x="5419799" y="705225"/>
            <a:ext cx="2155865" cy="679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dirty="0">
                <a:solidFill>
                  <a:schemeClr val="dk1"/>
                </a:solidFill>
                <a:latin typeface="Catamaran Light"/>
                <a:ea typeface="Catamaran Light"/>
                <a:cs typeface="Catamaran Light"/>
                <a:sym typeface="Catamaran Light"/>
              </a:rPr>
              <a:t>Aggresive event marketing, Sponsor cutoff date, merch and other resources are obtained</a:t>
            </a:r>
            <a:endParaRPr sz="1200" dirty="0">
              <a:solidFill>
                <a:schemeClr val="dk1"/>
              </a:solidFill>
              <a:latin typeface="Catamaran Light"/>
              <a:ea typeface="Catamaran Light"/>
              <a:cs typeface="Catamaran Light"/>
              <a:sym typeface="Catamaran Light"/>
            </a:endParaRPr>
          </a:p>
        </p:txBody>
      </p:sp>
      <p:sp>
        <p:nvSpPr>
          <p:cNvPr id="477" name="Google Shape;477;p47"/>
          <p:cNvSpPr txBox="1"/>
          <p:nvPr/>
        </p:nvSpPr>
        <p:spPr>
          <a:xfrm>
            <a:off x="5400749" y="405075"/>
            <a:ext cx="1457325" cy="44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dirty="0">
                <a:solidFill>
                  <a:schemeClr val="dk1"/>
                </a:solidFill>
                <a:latin typeface="Livvic"/>
                <a:ea typeface="Livvic"/>
                <a:cs typeface="Livvic"/>
                <a:sym typeface="Livvic"/>
              </a:rPr>
              <a:t>Early Oct.</a:t>
            </a:r>
            <a:endParaRPr sz="1800" b="1" dirty="0">
              <a:solidFill>
                <a:schemeClr val="dk1"/>
              </a:solidFill>
              <a:latin typeface="Livvic"/>
              <a:ea typeface="Livvic"/>
              <a:cs typeface="Livvic"/>
              <a:sym typeface="Livvic"/>
            </a:endParaRPr>
          </a:p>
        </p:txBody>
      </p:sp>
      <p:cxnSp>
        <p:nvCxnSpPr>
          <p:cNvPr id="478" name="Google Shape;478;p47"/>
          <p:cNvCxnSpPr/>
          <p:nvPr/>
        </p:nvCxnSpPr>
        <p:spPr>
          <a:xfrm rot="10800000">
            <a:off x="3987825" y="2581800"/>
            <a:ext cx="0" cy="2028300"/>
          </a:xfrm>
          <a:prstGeom prst="straightConnector1">
            <a:avLst/>
          </a:prstGeom>
          <a:noFill/>
          <a:ln w="19050" cap="flat" cmpd="sng">
            <a:solidFill>
              <a:schemeClr val="accent1"/>
            </a:solidFill>
            <a:prstDash val="solid"/>
            <a:round/>
            <a:headEnd type="none" w="med" len="med"/>
            <a:tailEnd type="none" w="med" len="med"/>
          </a:ln>
        </p:spPr>
      </p:cxnSp>
      <p:sp>
        <p:nvSpPr>
          <p:cNvPr id="479" name="Google Shape;479;p47"/>
          <p:cNvSpPr txBox="1"/>
          <p:nvPr/>
        </p:nvSpPr>
        <p:spPr>
          <a:xfrm>
            <a:off x="4019625" y="4191640"/>
            <a:ext cx="1851600" cy="641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dirty="0">
                <a:solidFill>
                  <a:schemeClr val="dk1"/>
                </a:solidFill>
                <a:latin typeface="Catamaran Light"/>
                <a:ea typeface="Catamaran Light"/>
                <a:cs typeface="Catamaran Light"/>
                <a:sym typeface="Catamaran Light"/>
              </a:rPr>
              <a:t>Offical registration opens, event marketing begins</a:t>
            </a:r>
            <a:endParaRPr sz="1200" dirty="0">
              <a:solidFill>
                <a:schemeClr val="dk1"/>
              </a:solidFill>
              <a:latin typeface="Catamaran Light"/>
              <a:ea typeface="Catamaran Light"/>
              <a:cs typeface="Catamaran Light"/>
              <a:sym typeface="Catamaran Light"/>
            </a:endParaRPr>
          </a:p>
        </p:txBody>
      </p:sp>
      <p:sp>
        <p:nvSpPr>
          <p:cNvPr id="480" name="Google Shape;480;p47"/>
          <p:cNvSpPr txBox="1"/>
          <p:nvPr/>
        </p:nvSpPr>
        <p:spPr>
          <a:xfrm>
            <a:off x="4000574" y="3894953"/>
            <a:ext cx="1251893" cy="42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dirty="0">
                <a:solidFill>
                  <a:schemeClr val="dk1"/>
                </a:solidFill>
                <a:latin typeface="Livvic"/>
                <a:ea typeface="Livvic"/>
                <a:cs typeface="Livvic"/>
                <a:sym typeface="Livvic"/>
              </a:rPr>
              <a:t>Early Fall</a:t>
            </a:r>
            <a:endParaRPr sz="1800" b="1" dirty="0">
              <a:solidFill>
                <a:schemeClr val="dk1"/>
              </a:solidFill>
              <a:latin typeface="Livvic"/>
              <a:ea typeface="Livvic"/>
              <a:cs typeface="Livvic"/>
              <a:sym typeface="Livvic"/>
            </a:endParaRPr>
          </a:p>
        </p:txBody>
      </p:sp>
      <p:cxnSp>
        <p:nvCxnSpPr>
          <p:cNvPr id="481" name="Google Shape;481;p47"/>
          <p:cNvCxnSpPr/>
          <p:nvPr/>
        </p:nvCxnSpPr>
        <p:spPr>
          <a:xfrm rot="10800000">
            <a:off x="1044600" y="2581800"/>
            <a:ext cx="0" cy="2028300"/>
          </a:xfrm>
          <a:prstGeom prst="straightConnector1">
            <a:avLst/>
          </a:prstGeom>
          <a:noFill/>
          <a:ln w="19050" cap="flat" cmpd="sng">
            <a:solidFill>
              <a:schemeClr val="accent1"/>
            </a:solidFill>
            <a:prstDash val="solid"/>
            <a:round/>
            <a:headEnd type="none" w="med" len="med"/>
            <a:tailEnd type="none" w="med" len="med"/>
          </a:ln>
        </p:spPr>
      </p:cxnSp>
      <p:sp>
        <p:nvSpPr>
          <p:cNvPr id="482" name="Google Shape;482;p47"/>
          <p:cNvSpPr txBox="1"/>
          <p:nvPr/>
        </p:nvSpPr>
        <p:spPr>
          <a:xfrm>
            <a:off x="1047825" y="4191640"/>
            <a:ext cx="1851600" cy="641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200" dirty="0">
                <a:solidFill>
                  <a:schemeClr val="dk1"/>
                </a:solidFill>
                <a:latin typeface="Catamaran Light"/>
                <a:ea typeface="Catamaran Light"/>
                <a:cs typeface="Catamaran Light"/>
                <a:sym typeface="Catamaran Light"/>
              </a:rPr>
              <a:t>Website is finalized and published; Interest forms are made publicly available</a:t>
            </a:r>
            <a:endParaRPr sz="1200" dirty="0">
              <a:solidFill>
                <a:schemeClr val="dk1"/>
              </a:solidFill>
              <a:latin typeface="Catamaran Light"/>
              <a:ea typeface="Catamaran Light"/>
              <a:cs typeface="Catamaran Light"/>
              <a:sym typeface="Catamaran Light"/>
            </a:endParaRPr>
          </a:p>
        </p:txBody>
      </p:sp>
      <p:sp>
        <p:nvSpPr>
          <p:cNvPr id="483" name="Google Shape;483;p47"/>
          <p:cNvSpPr txBox="1"/>
          <p:nvPr/>
        </p:nvSpPr>
        <p:spPr>
          <a:xfrm>
            <a:off x="1028775" y="3894953"/>
            <a:ext cx="1457322" cy="42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dirty="0">
                <a:solidFill>
                  <a:schemeClr val="dk1"/>
                </a:solidFill>
                <a:latin typeface="Livvic"/>
                <a:ea typeface="Livvic"/>
                <a:cs typeface="Livvic"/>
                <a:sym typeface="Livvic"/>
              </a:rPr>
              <a:t>Early April</a:t>
            </a:r>
            <a:endParaRPr sz="1800" b="1" dirty="0">
              <a:solidFill>
                <a:schemeClr val="dk1"/>
              </a:solidFill>
              <a:latin typeface="Livvic"/>
              <a:ea typeface="Livvic"/>
              <a:cs typeface="Livvic"/>
              <a:sym typeface="Livvic"/>
            </a:endParaRPr>
          </a:p>
        </p:txBody>
      </p:sp>
      <p:cxnSp>
        <p:nvCxnSpPr>
          <p:cNvPr id="484" name="Google Shape;484;p47"/>
          <p:cNvCxnSpPr/>
          <p:nvPr/>
        </p:nvCxnSpPr>
        <p:spPr>
          <a:xfrm rot="10800000">
            <a:off x="6835800" y="2581800"/>
            <a:ext cx="0" cy="2028300"/>
          </a:xfrm>
          <a:prstGeom prst="straightConnector1">
            <a:avLst/>
          </a:prstGeom>
          <a:noFill/>
          <a:ln w="19050" cap="flat" cmpd="sng">
            <a:solidFill>
              <a:schemeClr val="accent1"/>
            </a:solidFill>
            <a:prstDash val="solid"/>
            <a:round/>
            <a:headEnd type="none" w="med" len="med"/>
            <a:tailEnd type="none" w="med" len="med"/>
          </a:ln>
        </p:spPr>
      </p:cxnSp>
      <p:sp>
        <p:nvSpPr>
          <p:cNvPr id="485" name="Google Shape;485;p47"/>
          <p:cNvSpPr txBox="1"/>
          <p:nvPr/>
        </p:nvSpPr>
        <p:spPr>
          <a:xfrm>
            <a:off x="6858075" y="4191640"/>
            <a:ext cx="1851600" cy="641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dirty="0">
                <a:solidFill>
                  <a:schemeClr val="dk1"/>
                </a:solidFill>
                <a:latin typeface="Catamaran Light"/>
                <a:ea typeface="Catamaran Light"/>
                <a:cs typeface="Catamaran Light"/>
                <a:sym typeface="Catamaran Light"/>
              </a:rPr>
              <a:t>Day of Hackathon Event!</a:t>
            </a:r>
            <a:endParaRPr sz="1200" dirty="0">
              <a:solidFill>
                <a:schemeClr val="dk1"/>
              </a:solidFill>
              <a:latin typeface="Catamaran Light"/>
              <a:ea typeface="Catamaran Light"/>
              <a:cs typeface="Catamaran Light"/>
              <a:sym typeface="Catamaran Light"/>
            </a:endParaRPr>
          </a:p>
        </p:txBody>
      </p:sp>
      <p:sp>
        <p:nvSpPr>
          <p:cNvPr id="486" name="Google Shape;486;p47"/>
          <p:cNvSpPr txBox="1"/>
          <p:nvPr/>
        </p:nvSpPr>
        <p:spPr>
          <a:xfrm>
            <a:off x="6839025" y="3894953"/>
            <a:ext cx="1300302" cy="42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dirty="0">
                <a:solidFill>
                  <a:schemeClr val="dk1"/>
                </a:solidFill>
                <a:latin typeface="Livvic"/>
                <a:ea typeface="Livvic"/>
                <a:cs typeface="Livvic"/>
                <a:sym typeface="Livvic"/>
              </a:rPr>
              <a:t>Oct. 25th</a:t>
            </a:r>
            <a:endParaRPr sz="1800" b="1" dirty="0">
              <a:solidFill>
                <a:schemeClr val="dk1"/>
              </a:solidFill>
              <a:latin typeface="Livvic"/>
              <a:ea typeface="Livvic"/>
              <a:cs typeface="Livvic"/>
              <a:sym typeface="Livvic"/>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2" name="Google Shape;382;p43"/>
          <p:cNvSpPr/>
          <p:nvPr/>
        </p:nvSpPr>
        <p:spPr>
          <a:xfrm>
            <a:off x="1634400" y="2849950"/>
            <a:ext cx="4275000" cy="175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3"/>
          <p:cNvSpPr txBox="1">
            <a:spLocks noGrp="1"/>
          </p:cNvSpPr>
          <p:nvPr>
            <p:ph type="subTitle" idx="1"/>
          </p:nvPr>
        </p:nvSpPr>
        <p:spPr>
          <a:xfrm>
            <a:off x="2258125" y="3106325"/>
            <a:ext cx="3029100" cy="1009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dirty="0">
                <a:solidFill>
                  <a:schemeClr val="lt1"/>
                </a:solidFill>
              </a:rPr>
              <a:t>Preview of the SU Hacks Website, developed in conjunction with the SU webmasters via Wordpress. This ensures that the website can run on SU servers, and that future organizers can easily edit and expand upon the website</a:t>
            </a:r>
            <a:endParaRPr dirty="0">
              <a:solidFill>
                <a:schemeClr val="lt1"/>
              </a:solidFill>
            </a:endParaRPr>
          </a:p>
        </p:txBody>
      </p:sp>
      <p:sp>
        <p:nvSpPr>
          <p:cNvPr id="384" name="Google Shape;384;p43"/>
          <p:cNvSpPr txBox="1">
            <a:spLocks noGrp="1"/>
          </p:cNvSpPr>
          <p:nvPr>
            <p:ph type="ctrTitle"/>
          </p:nvPr>
        </p:nvSpPr>
        <p:spPr>
          <a:xfrm rot="5400000">
            <a:off x="6535506" y="1790654"/>
            <a:ext cx="3202058"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WEBSITE PREVIEW</a:t>
            </a:r>
          </a:p>
        </p:txBody>
      </p:sp>
      <p:sp>
        <p:nvSpPr>
          <p:cNvPr id="385" name="Google Shape;385;p43"/>
          <p:cNvSpPr/>
          <p:nvPr/>
        </p:nvSpPr>
        <p:spPr>
          <a:xfrm>
            <a:off x="-165700" y="540000"/>
            <a:ext cx="2320200" cy="1386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descr="A logo on a black background&#10;&#10;AI-generated content may be incorrect.">
            <a:hlinkClick r:id="rId3"/>
            <a:extLst>
              <a:ext uri="{FF2B5EF4-FFF2-40B4-BE49-F238E27FC236}">
                <a16:creationId xmlns:a16="http://schemas.microsoft.com/office/drawing/2014/main" id="{553178F6-B455-8391-3731-4FD52FA513A8}"/>
              </a:ext>
            </a:extLst>
          </p:cNvPr>
          <p:cNvPicPr>
            <a:picLocks noChangeAspect="1"/>
          </p:cNvPicPr>
          <p:nvPr/>
        </p:nvPicPr>
        <p:blipFill>
          <a:blip r:embed="rId4"/>
          <a:stretch>
            <a:fillRect/>
          </a:stretch>
        </p:blipFill>
        <p:spPr>
          <a:xfrm>
            <a:off x="2004148" y="0"/>
            <a:ext cx="3535503" cy="3535503"/>
          </a:xfrm>
          <a:prstGeom prst="rect">
            <a:avLst/>
          </a:prstGeom>
        </p:spPr>
      </p:pic>
    </p:spTree>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D16138"/>
      </a:accent1>
      <a:accent2>
        <a:srgbClr val="212121"/>
      </a:accent2>
      <a:accent3>
        <a:srgbClr val="DF957A"/>
      </a:accent3>
      <a:accent4>
        <a:srgbClr val="CE5123"/>
      </a:accent4>
      <a:accent5>
        <a:srgbClr val="EB845F"/>
      </a:accent5>
      <a:accent6>
        <a:srgbClr val="99634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2F2A3E9B079E848A3AF11949D550B2D" ma:contentTypeVersion="16" ma:contentTypeDescription="Create a new document." ma:contentTypeScope="" ma:versionID="ab69d55649c2a77067baf153c8be978f">
  <xsd:schema xmlns:xsd="http://www.w3.org/2001/XMLSchema" xmlns:xs="http://www.w3.org/2001/XMLSchema" xmlns:p="http://schemas.microsoft.com/office/2006/metadata/properties" xmlns:ns3="32bf9ea2-8916-4ca6-a1cf-12fc56fb34f8" xmlns:ns4="13198cc9-3c3b-4c1a-9ccb-12fa5ba2dc98" targetNamespace="http://schemas.microsoft.com/office/2006/metadata/properties" ma:root="true" ma:fieldsID="6c68829159b160c396673a0468e2ee97" ns3:_="" ns4:_="">
    <xsd:import namespace="32bf9ea2-8916-4ca6-a1cf-12fc56fb34f8"/>
    <xsd:import namespace="13198cc9-3c3b-4c1a-9ccb-12fa5ba2dc98"/>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GenerationTime" minOccurs="0"/>
                <xsd:element ref="ns4:MediaServiceEventHashCode" minOccurs="0"/>
                <xsd:element ref="ns4:_activity" minOccurs="0"/>
                <xsd:element ref="ns4:MediaServiceDateTaken" minOccurs="0"/>
                <xsd:element ref="ns4:MediaServiceLocation" minOccurs="0"/>
                <xsd:element ref="ns4:MediaServiceObjectDetectorVersions" minOccurs="0"/>
                <xsd:element ref="ns4:MediaServiceSearchProperties" minOccurs="0"/>
                <xsd:element ref="ns4:MediaServiceSystemTags" minOccurs="0"/>
                <xsd:element ref="ns4:MediaServiceOCR"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2bf9ea2-8916-4ca6-a1cf-12fc56fb34f8"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3198cc9-3c3b-4c1a-9ccb-12fa5ba2dc9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_activity" ma:index="16" nillable="true" ma:displayName="_activity" ma:hidden="true" ma:internalName="_activity">
      <xsd:simpleType>
        <xsd:restriction base="dms:Note"/>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OCR" ma:index="22" nillable="true" ma:displayName="Extracted Text" ma:internalName="MediaServiceOCR" ma:readOnly="true">
      <xsd:simpleType>
        <xsd:restriction base="dms:Note">
          <xsd:maxLength value="255"/>
        </xsd:restriction>
      </xsd:simpleType>
    </xsd:element>
    <xsd:element name="MediaLengthInSeconds" ma:index="23"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13198cc9-3c3b-4c1a-9ccb-12fa5ba2dc98" xsi:nil="true"/>
  </documentManagement>
</p:properties>
</file>

<file path=customXml/itemProps1.xml><?xml version="1.0" encoding="utf-8"?>
<ds:datastoreItem xmlns:ds="http://schemas.openxmlformats.org/officeDocument/2006/customXml" ds:itemID="{1A46397D-26F3-4329-965F-1BAC697B01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2bf9ea2-8916-4ca6-a1cf-12fc56fb34f8"/>
    <ds:schemaRef ds:uri="13198cc9-3c3b-4c1a-9ccb-12fa5ba2dc9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5FFECCF-47B3-4F4F-9E47-A93A5B0B9A9C}">
  <ds:schemaRefs>
    <ds:schemaRef ds:uri="http://schemas.microsoft.com/sharepoint/v3/contenttype/forms"/>
  </ds:schemaRefs>
</ds:datastoreItem>
</file>

<file path=customXml/itemProps3.xml><?xml version="1.0" encoding="utf-8"?>
<ds:datastoreItem xmlns:ds="http://schemas.openxmlformats.org/officeDocument/2006/customXml" ds:itemID="{A50CC72E-1BF8-4D6E-B833-E8C24FB4199C}">
  <ds:schemaRefs>
    <ds:schemaRef ds:uri="http://purl.org/dc/terms/"/>
    <ds:schemaRef ds:uri="http://purl.org/dc/dcmitype/"/>
    <ds:schemaRef ds:uri="http://schemas.microsoft.com/office/infopath/2007/PartnerControls"/>
    <ds:schemaRef ds:uri="32bf9ea2-8916-4ca6-a1cf-12fc56fb34f8"/>
    <ds:schemaRef ds:uri="http://www.w3.org/XML/1998/namespace"/>
    <ds:schemaRef ds:uri="http://schemas.microsoft.com/office/2006/documentManagement/types"/>
    <ds:schemaRef ds:uri="http://purl.org/dc/elements/1.1/"/>
    <ds:schemaRef ds:uri="http://schemas.openxmlformats.org/package/2006/metadata/core-properties"/>
    <ds:schemaRef ds:uri="13198cc9-3c3b-4c1a-9ccb-12fa5ba2dc98"/>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341</TotalTime>
  <Words>444</Words>
  <Application>Microsoft Office PowerPoint</Application>
  <PresentationFormat>On-screen Show (16:9)</PresentationFormat>
  <Paragraphs>88</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Roboto</vt:lpstr>
      <vt:lpstr>Arial</vt:lpstr>
      <vt:lpstr>Catamaran Light</vt:lpstr>
      <vt:lpstr>Livvic</vt:lpstr>
      <vt:lpstr>Fira Sans Extra Condensed Medium</vt:lpstr>
      <vt:lpstr>Engineering Project Proposal by Slidesgo</vt:lpstr>
      <vt:lpstr>SU Hacks Salisbury’s First Ever Hackathon</vt:lpstr>
      <vt:lpstr>TABLE OF CONTENTS</vt:lpstr>
      <vt:lpstr>What is a Hackathon?</vt:lpstr>
      <vt:lpstr>OTHER UNIVERSITY-BACKED HACKATHONS</vt:lpstr>
      <vt:lpstr>PERSONAL MOTIVATIONS</vt:lpstr>
      <vt:lpstr>HACKATHON GOALS</vt:lpstr>
      <vt:lpstr>GENERAL LOGISTICS</vt:lpstr>
      <vt:lpstr>TIMELINE</vt:lpstr>
      <vt:lpstr>WEBSITE PREVIEW</vt:lpstr>
      <vt:lpstr>DEPARTMENT INVOLVEMENT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Jairik McCauley</dc:creator>
  <cp:lastModifiedBy>Jairik McCauley</cp:lastModifiedBy>
  <cp:revision>3</cp:revision>
  <dcterms:modified xsi:type="dcterms:W3CDTF">2025-03-05T16:53:38Z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0x010100D2F2A3E9B079E848A3AF11949D550B2D</vt:lpwstr>
  </property>
</Properties>
</file>